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74" r:id="rId3"/>
    <p:sldId id="282" r:id="rId4"/>
    <p:sldId id="275" r:id="rId5"/>
    <p:sldId id="276" r:id="rId6"/>
    <p:sldId id="285" r:id="rId7"/>
    <p:sldId id="280" r:id="rId8"/>
    <p:sldId id="293" r:id="rId9"/>
    <p:sldId id="278" r:id="rId10"/>
    <p:sldId id="283" r:id="rId11"/>
    <p:sldId id="298" r:id="rId12"/>
    <p:sldId id="288" r:id="rId13"/>
    <p:sldId id="291" r:id="rId14"/>
    <p:sldId id="295" r:id="rId15"/>
    <p:sldId id="292" r:id="rId16"/>
    <p:sldId id="296" r:id="rId17"/>
    <p:sldId id="297" r:id="rId18"/>
    <p:sldId id="279" r:id="rId19"/>
    <p:sldId id="299" r:id="rId20"/>
    <p:sldId id="29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A2AFB-E2DB-16CE-EACC-81F3D90CB2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1B9BB11-8B3B-1BC2-ACAC-996F5D71E4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ECE6583-02DD-9210-2DFD-F575785F0225}"/>
              </a:ext>
            </a:extLst>
          </p:cNvPr>
          <p:cNvSpPr>
            <a:spLocks noGrp="1"/>
          </p:cNvSpPr>
          <p:nvPr>
            <p:ph type="dt" sz="half" idx="10"/>
          </p:nvPr>
        </p:nvSpPr>
        <p:spPr/>
        <p:txBody>
          <a:bodyPr/>
          <a:lstStyle/>
          <a:p>
            <a:fld id="{F8911B6E-959C-46D1-A719-2D9CD09F0DF7}" type="datetimeFigureOut">
              <a:rPr lang="en-GB" smtClean="0"/>
              <a:t>11/09/2026</a:t>
            </a:fld>
            <a:endParaRPr lang="en-GB"/>
          </a:p>
        </p:txBody>
      </p:sp>
      <p:sp>
        <p:nvSpPr>
          <p:cNvPr id="5" name="Footer Placeholder 4">
            <a:extLst>
              <a:ext uri="{FF2B5EF4-FFF2-40B4-BE49-F238E27FC236}">
                <a16:creationId xmlns:a16="http://schemas.microsoft.com/office/drawing/2014/main" id="{FBB6F17A-C7F2-FBDF-E0C1-FC647EB7C5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1D3A08-C4A5-26D8-91CB-CFDAE5BAC854}"/>
              </a:ext>
            </a:extLst>
          </p:cNvPr>
          <p:cNvSpPr>
            <a:spLocks noGrp="1"/>
          </p:cNvSpPr>
          <p:nvPr>
            <p:ph type="sldNum" sz="quarter" idx="12"/>
          </p:nvPr>
        </p:nvSpPr>
        <p:spPr/>
        <p:txBody>
          <a:bodyPr/>
          <a:lstStyle/>
          <a:p>
            <a:fld id="{83EC409D-AFDF-4CBC-AEA5-A520104E9F4B}" type="slidenum">
              <a:rPr lang="en-GB" smtClean="0"/>
              <a:t>‹#›</a:t>
            </a:fld>
            <a:endParaRPr lang="en-GB"/>
          </a:p>
        </p:txBody>
      </p:sp>
    </p:spTree>
    <p:extLst>
      <p:ext uri="{BB962C8B-B14F-4D97-AF65-F5344CB8AC3E}">
        <p14:creationId xmlns:p14="http://schemas.microsoft.com/office/powerpoint/2010/main" val="3118838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8C144-1BCF-E0BE-C805-6A85AF9B38F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DC478C-9CFB-0059-F493-E5558BE3ED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2FD6AB-CE21-9A08-3AA5-27213B658B8B}"/>
              </a:ext>
            </a:extLst>
          </p:cNvPr>
          <p:cNvSpPr>
            <a:spLocks noGrp="1"/>
          </p:cNvSpPr>
          <p:nvPr>
            <p:ph type="dt" sz="half" idx="10"/>
          </p:nvPr>
        </p:nvSpPr>
        <p:spPr/>
        <p:txBody>
          <a:bodyPr/>
          <a:lstStyle/>
          <a:p>
            <a:fld id="{F8911B6E-959C-46D1-A719-2D9CD09F0DF7}" type="datetimeFigureOut">
              <a:rPr lang="en-GB" smtClean="0"/>
              <a:t>11/09/2026</a:t>
            </a:fld>
            <a:endParaRPr lang="en-GB"/>
          </a:p>
        </p:txBody>
      </p:sp>
      <p:sp>
        <p:nvSpPr>
          <p:cNvPr id="5" name="Footer Placeholder 4">
            <a:extLst>
              <a:ext uri="{FF2B5EF4-FFF2-40B4-BE49-F238E27FC236}">
                <a16:creationId xmlns:a16="http://schemas.microsoft.com/office/drawing/2014/main" id="{B8E4AEB1-79E9-60B9-EB07-2ED5CF0E63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66E83D-8831-3501-075B-725DACF1C268}"/>
              </a:ext>
            </a:extLst>
          </p:cNvPr>
          <p:cNvSpPr>
            <a:spLocks noGrp="1"/>
          </p:cNvSpPr>
          <p:nvPr>
            <p:ph type="sldNum" sz="quarter" idx="12"/>
          </p:nvPr>
        </p:nvSpPr>
        <p:spPr/>
        <p:txBody>
          <a:bodyPr/>
          <a:lstStyle/>
          <a:p>
            <a:fld id="{83EC409D-AFDF-4CBC-AEA5-A520104E9F4B}" type="slidenum">
              <a:rPr lang="en-GB" smtClean="0"/>
              <a:t>‹#›</a:t>
            </a:fld>
            <a:endParaRPr lang="en-GB"/>
          </a:p>
        </p:txBody>
      </p:sp>
    </p:spTree>
    <p:extLst>
      <p:ext uri="{BB962C8B-B14F-4D97-AF65-F5344CB8AC3E}">
        <p14:creationId xmlns:p14="http://schemas.microsoft.com/office/powerpoint/2010/main" val="3037739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1F499-696F-D996-81DB-67591B0F63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EEED0AD-B559-6E74-B7F1-21612E7FAC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259588-1A88-C26C-2C26-07F853FD2521}"/>
              </a:ext>
            </a:extLst>
          </p:cNvPr>
          <p:cNvSpPr>
            <a:spLocks noGrp="1"/>
          </p:cNvSpPr>
          <p:nvPr>
            <p:ph type="dt" sz="half" idx="10"/>
          </p:nvPr>
        </p:nvSpPr>
        <p:spPr/>
        <p:txBody>
          <a:bodyPr/>
          <a:lstStyle/>
          <a:p>
            <a:fld id="{F8911B6E-959C-46D1-A719-2D9CD09F0DF7}" type="datetimeFigureOut">
              <a:rPr lang="en-GB" smtClean="0"/>
              <a:t>11/09/2026</a:t>
            </a:fld>
            <a:endParaRPr lang="en-GB"/>
          </a:p>
        </p:txBody>
      </p:sp>
      <p:sp>
        <p:nvSpPr>
          <p:cNvPr id="5" name="Footer Placeholder 4">
            <a:extLst>
              <a:ext uri="{FF2B5EF4-FFF2-40B4-BE49-F238E27FC236}">
                <a16:creationId xmlns:a16="http://schemas.microsoft.com/office/drawing/2014/main" id="{C1043484-F856-D937-ED03-A0683A64A0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556F5C-B09D-86A7-892B-5477084E0D3E}"/>
              </a:ext>
            </a:extLst>
          </p:cNvPr>
          <p:cNvSpPr>
            <a:spLocks noGrp="1"/>
          </p:cNvSpPr>
          <p:nvPr>
            <p:ph type="sldNum" sz="quarter" idx="12"/>
          </p:nvPr>
        </p:nvSpPr>
        <p:spPr/>
        <p:txBody>
          <a:bodyPr/>
          <a:lstStyle/>
          <a:p>
            <a:fld id="{83EC409D-AFDF-4CBC-AEA5-A520104E9F4B}" type="slidenum">
              <a:rPr lang="en-GB" smtClean="0"/>
              <a:t>‹#›</a:t>
            </a:fld>
            <a:endParaRPr lang="en-GB"/>
          </a:p>
        </p:txBody>
      </p:sp>
    </p:spTree>
    <p:extLst>
      <p:ext uri="{BB962C8B-B14F-4D97-AF65-F5344CB8AC3E}">
        <p14:creationId xmlns:p14="http://schemas.microsoft.com/office/powerpoint/2010/main" val="804648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725A3-C363-9B57-8FF7-E539B6A3AD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C472D95-655B-FCF2-420F-2C867BAE26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765E5E3-2A3A-08A5-2AC8-EAEE65521F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2D014DB-780D-D99C-3F6C-02569BCC2339}"/>
              </a:ext>
            </a:extLst>
          </p:cNvPr>
          <p:cNvSpPr>
            <a:spLocks noGrp="1"/>
          </p:cNvSpPr>
          <p:nvPr>
            <p:ph type="dt" sz="half" idx="10"/>
          </p:nvPr>
        </p:nvSpPr>
        <p:spPr/>
        <p:txBody>
          <a:bodyPr/>
          <a:lstStyle/>
          <a:p>
            <a:fld id="{F8911B6E-959C-46D1-A719-2D9CD09F0DF7}" type="datetimeFigureOut">
              <a:rPr lang="en-GB" smtClean="0"/>
              <a:t>11/09/2026</a:t>
            </a:fld>
            <a:endParaRPr lang="en-GB"/>
          </a:p>
        </p:txBody>
      </p:sp>
      <p:sp>
        <p:nvSpPr>
          <p:cNvPr id="6" name="Footer Placeholder 5">
            <a:extLst>
              <a:ext uri="{FF2B5EF4-FFF2-40B4-BE49-F238E27FC236}">
                <a16:creationId xmlns:a16="http://schemas.microsoft.com/office/drawing/2014/main" id="{93F944C6-AC98-6D56-0F25-FDC7204FAC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B06D752-8F04-CB67-AEC7-383685C8EC56}"/>
              </a:ext>
            </a:extLst>
          </p:cNvPr>
          <p:cNvSpPr>
            <a:spLocks noGrp="1"/>
          </p:cNvSpPr>
          <p:nvPr>
            <p:ph type="sldNum" sz="quarter" idx="12"/>
          </p:nvPr>
        </p:nvSpPr>
        <p:spPr/>
        <p:txBody>
          <a:bodyPr/>
          <a:lstStyle/>
          <a:p>
            <a:fld id="{83EC409D-AFDF-4CBC-AEA5-A520104E9F4B}" type="slidenum">
              <a:rPr lang="en-GB" smtClean="0"/>
              <a:t>‹#›</a:t>
            </a:fld>
            <a:endParaRPr lang="en-GB"/>
          </a:p>
        </p:txBody>
      </p:sp>
    </p:spTree>
    <p:extLst>
      <p:ext uri="{BB962C8B-B14F-4D97-AF65-F5344CB8AC3E}">
        <p14:creationId xmlns:p14="http://schemas.microsoft.com/office/powerpoint/2010/main" val="331301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BC37-4DB4-04E5-A835-F14B7FFCA71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38641CB-B63B-D28A-37BB-1AA5AB6E18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6026D1-1CAC-08AA-D74C-8AB32AA0A5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D74777-D890-66AB-800E-CFEE625BF2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CD4660-CD4D-4CC3-F570-AF91AA08CD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3898F2B-9BE9-46C2-1306-7CA647705F57}"/>
              </a:ext>
            </a:extLst>
          </p:cNvPr>
          <p:cNvSpPr>
            <a:spLocks noGrp="1"/>
          </p:cNvSpPr>
          <p:nvPr>
            <p:ph type="dt" sz="half" idx="10"/>
          </p:nvPr>
        </p:nvSpPr>
        <p:spPr/>
        <p:txBody>
          <a:bodyPr/>
          <a:lstStyle/>
          <a:p>
            <a:fld id="{F8911B6E-959C-46D1-A719-2D9CD09F0DF7}" type="datetimeFigureOut">
              <a:rPr lang="en-GB" smtClean="0"/>
              <a:t>11/09/2026</a:t>
            </a:fld>
            <a:endParaRPr lang="en-GB"/>
          </a:p>
        </p:txBody>
      </p:sp>
      <p:sp>
        <p:nvSpPr>
          <p:cNvPr id="8" name="Footer Placeholder 7">
            <a:extLst>
              <a:ext uri="{FF2B5EF4-FFF2-40B4-BE49-F238E27FC236}">
                <a16:creationId xmlns:a16="http://schemas.microsoft.com/office/drawing/2014/main" id="{95CBB495-2676-DBE5-5179-D5C3BABF15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2A330CB-7176-B91A-1548-FEA2974D4174}"/>
              </a:ext>
            </a:extLst>
          </p:cNvPr>
          <p:cNvSpPr>
            <a:spLocks noGrp="1"/>
          </p:cNvSpPr>
          <p:nvPr>
            <p:ph type="sldNum" sz="quarter" idx="12"/>
          </p:nvPr>
        </p:nvSpPr>
        <p:spPr/>
        <p:txBody>
          <a:bodyPr/>
          <a:lstStyle/>
          <a:p>
            <a:fld id="{83EC409D-AFDF-4CBC-AEA5-A520104E9F4B}" type="slidenum">
              <a:rPr lang="en-GB" smtClean="0"/>
              <a:t>‹#›</a:t>
            </a:fld>
            <a:endParaRPr lang="en-GB"/>
          </a:p>
        </p:txBody>
      </p:sp>
    </p:spTree>
    <p:extLst>
      <p:ext uri="{BB962C8B-B14F-4D97-AF65-F5344CB8AC3E}">
        <p14:creationId xmlns:p14="http://schemas.microsoft.com/office/powerpoint/2010/main" val="1380591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8B2A9-0411-E517-F6F6-270876A96DB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1ACAE78-599D-3806-4ECB-A38CEE8FCB7D}"/>
              </a:ext>
            </a:extLst>
          </p:cNvPr>
          <p:cNvSpPr>
            <a:spLocks noGrp="1"/>
          </p:cNvSpPr>
          <p:nvPr>
            <p:ph type="dt" sz="half" idx="10"/>
          </p:nvPr>
        </p:nvSpPr>
        <p:spPr/>
        <p:txBody>
          <a:bodyPr/>
          <a:lstStyle/>
          <a:p>
            <a:fld id="{F8911B6E-959C-46D1-A719-2D9CD09F0DF7}" type="datetimeFigureOut">
              <a:rPr lang="en-GB" smtClean="0"/>
              <a:t>11/09/2026</a:t>
            </a:fld>
            <a:endParaRPr lang="en-GB"/>
          </a:p>
        </p:txBody>
      </p:sp>
      <p:sp>
        <p:nvSpPr>
          <p:cNvPr id="4" name="Footer Placeholder 3">
            <a:extLst>
              <a:ext uri="{FF2B5EF4-FFF2-40B4-BE49-F238E27FC236}">
                <a16:creationId xmlns:a16="http://schemas.microsoft.com/office/drawing/2014/main" id="{78CE15D5-EF6B-1BD0-F382-9BA52166C32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281A1DD-CEC4-4F3A-F2C9-CA20447A9D7D}"/>
              </a:ext>
            </a:extLst>
          </p:cNvPr>
          <p:cNvSpPr>
            <a:spLocks noGrp="1"/>
          </p:cNvSpPr>
          <p:nvPr>
            <p:ph type="sldNum" sz="quarter" idx="12"/>
          </p:nvPr>
        </p:nvSpPr>
        <p:spPr/>
        <p:txBody>
          <a:bodyPr/>
          <a:lstStyle/>
          <a:p>
            <a:fld id="{83EC409D-AFDF-4CBC-AEA5-A520104E9F4B}" type="slidenum">
              <a:rPr lang="en-GB" smtClean="0"/>
              <a:t>‹#›</a:t>
            </a:fld>
            <a:endParaRPr lang="en-GB"/>
          </a:p>
        </p:txBody>
      </p:sp>
    </p:spTree>
    <p:extLst>
      <p:ext uri="{BB962C8B-B14F-4D97-AF65-F5344CB8AC3E}">
        <p14:creationId xmlns:p14="http://schemas.microsoft.com/office/powerpoint/2010/main" val="3047484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5FC61E-8BBC-7794-787A-0661596A7529}"/>
              </a:ext>
            </a:extLst>
          </p:cNvPr>
          <p:cNvSpPr>
            <a:spLocks noGrp="1"/>
          </p:cNvSpPr>
          <p:nvPr>
            <p:ph type="dt" sz="half" idx="10"/>
          </p:nvPr>
        </p:nvSpPr>
        <p:spPr/>
        <p:txBody>
          <a:bodyPr/>
          <a:lstStyle/>
          <a:p>
            <a:fld id="{F8911B6E-959C-46D1-A719-2D9CD09F0DF7}" type="datetimeFigureOut">
              <a:rPr lang="en-GB" smtClean="0"/>
              <a:t>11/09/2026</a:t>
            </a:fld>
            <a:endParaRPr lang="en-GB"/>
          </a:p>
        </p:txBody>
      </p:sp>
      <p:sp>
        <p:nvSpPr>
          <p:cNvPr id="3" name="Footer Placeholder 2">
            <a:extLst>
              <a:ext uri="{FF2B5EF4-FFF2-40B4-BE49-F238E27FC236}">
                <a16:creationId xmlns:a16="http://schemas.microsoft.com/office/drawing/2014/main" id="{CBD53D99-D3C7-8B7A-8993-CD94FFD453B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FDF05E8-4679-A672-708A-FD1F8639A1EC}"/>
              </a:ext>
            </a:extLst>
          </p:cNvPr>
          <p:cNvSpPr>
            <a:spLocks noGrp="1"/>
          </p:cNvSpPr>
          <p:nvPr>
            <p:ph type="sldNum" sz="quarter" idx="12"/>
          </p:nvPr>
        </p:nvSpPr>
        <p:spPr/>
        <p:txBody>
          <a:bodyPr/>
          <a:lstStyle/>
          <a:p>
            <a:fld id="{83EC409D-AFDF-4CBC-AEA5-A520104E9F4B}" type="slidenum">
              <a:rPr lang="en-GB" smtClean="0"/>
              <a:t>‹#›</a:t>
            </a:fld>
            <a:endParaRPr lang="en-GB"/>
          </a:p>
        </p:txBody>
      </p:sp>
    </p:spTree>
    <p:extLst>
      <p:ext uri="{BB962C8B-B14F-4D97-AF65-F5344CB8AC3E}">
        <p14:creationId xmlns:p14="http://schemas.microsoft.com/office/powerpoint/2010/main" val="1821022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8B350-F012-E35D-7D61-36D659CB5E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867A06A-8F4A-4806-C17F-694B9B70E7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02AA86B-A0BB-737F-BD89-1A6F4CD4B6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00ED86-5D2F-66A0-D1C2-18C66867E8D8}"/>
              </a:ext>
            </a:extLst>
          </p:cNvPr>
          <p:cNvSpPr>
            <a:spLocks noGrp="1"/>
          </p:cNvSpPr>
          <p:nvPr>
            <p:ph type="dt" sz="half" idx="10"/>
          </p:nvPr>
        </p:nvSpPr>
        <p:spPr/>
        <p:txBody>
          <a:bodyPr/>
          <a:lstStyle/>
          <a:p>
            <a:fld id="{F8911B6E-959C-46D1-A719-2D9CD09F0DF7}" type="datetimeFigureOut">
              <a:rPr lang="en-GB" smtClean="0"/>
              <a:t>11/09/2026</a:t>
            </a:fld>
            <a:endParaRPr lang="en-GB"/>
          </a:p>
        </p:txBody>
      </p:sp>
      <p:sp>
        <p:nvSpPr>
          <p:cNvPr id="6" name="Footer Placeholder 5">
            <a:extLst>
              <a:ext uri="{FF2B5EF4-FFF2-40B4-BE49-F238E27FC236}">
                <a16:creationId xmlns:a16="http://schemas.microsoft.com/office/drawing/2014/main" id="{F4D4695F-0E44-375E-2FFB-94B9364C1E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DBF88C-3FDD-26C0-0E73-D9922B8BF0B3}"/>
              </a:ext>
            </a:extLst>
          </p:cNvPr>
          <p:cNvSpPr>
            <a:spLocks noGrp="1"/>
          </p:cNvSpPr>
          <p:nvPr>
            <p:ph type="sldNum" sz="quarter" idx="12"/>
          </p:nvPr>
        </p:nvSpPr>
        <p:spPr/>
        <p:txBody>
          <a:bodyPr/>
          <a:lstStyle/>
          <a:p>
            <a:fld id="{83EC409D-AFDF-4CBC-AEA5-A520104E9F4B}" type="slidenum">
              <a:rPr lang="en-GB" smtClean="0"/>
              <a:t>‹#›</a:t>
            </a:fld>
            <a:endParaRPr lang="en-GB"/>
          </a:p>
        </p:txBody>
      </p:sp>
    </p:spTree>
    <p:extLst>
      <p:ext uri="{BB962C8B-B14F-4D97-AF65-F5344CB8AC3E}">
        <p14:creationId xmlns:p14="http://schemas.microsoft.com/office/powerpoint/2010/main" val="4251563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597FB-06C5-0413-DC0A-6F155796D2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0ACFAE4-AD17-7403-4853-0B0D6CB240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F39A246-E723-420B-71B5-BD362142E0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52933B-E6D6-1C6F-6171-CC336534875C}"/>
              </a:ext>
            </a:extLst>
          </p:cNvPr>
          <p:cNvSpPr>
            <a:spLocks noGrp="1"/>
          </p:cNvSpPr>
          <p:nvPr>
            <p:ph type="dt" sz="half" idx="10"/>
          </p:nvPr>
        </p:nvSpPr>
        <p:spPr/>
        <p:txBody>
          <a:bodyPr/>
          <a:lstStyle/>
          <a:p>
            <a:fld id="{F8911B6E-959C-46D1-A719-2D9CD09F0DF7}" type="datetimeFigureOut">
              <a:rPr lang="en-GB" smtClean="0"/>
              <a:t>11/09/2026</a:t>
            </a:fld>
            <a:endParaRPr lang="en-GB"/>
          </a:p>
        </p:txBody>
      </p:sp>
      <p:sp>
        <p:nvSpPr>
          <p:cNvPr id="6" name="Footer Placeholder 5">
            <a:extLst>
              <a:ext uri="{FF2B5EF4-FFF2-40B4-BE49-F238E27FC236}">
                <a16:creationId xmlns:a16="http://schemas.microsoft.com/office/drawing/2014/main" id="{EA94AF6D-617F-905A-1D1E-8672DFEDABE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1F61CA-E7F5-5058-AFB2-69B731626D61}"/>
              </a:ext>
            </a:extLst>
          </p:cNvPr>
          <p:cNvSpPr>
            <a:spLocks noGrp="1"/>
          </p:cNvSpPr>
          <p:nvPr>
            <p:ph type="sldNum" sz="quarter" idx="12"/>
          </p:nvPr>
        </p:nvSpPr>
        <p:spPr/>
        <p:txBody>
          <a:bodyPr/>
          <a:lstStyle/>
          <a:p>
            <a:fld id="{83EC409D-AFDF-4CBC-AEA5-A520104E9F4B}" type="slidenum">
              <a:rPr lang="en-GB" smtClean="0"/>
              <a:t>‹#›</a:t>
            </a:fld>
            <a:endParaRPr lang="en-GB"/>
          </a:p>
        </p:txBody>
      </p:sp>
    </p:spTree>
    <p:extLst>
      <p:ext uri="{BB962C8B-B14F-4D97-AF65-F5344CB8AC3E}">
        <p14:creationId xmlns:p14="http://schemas.microsoft.com/office/powerpoint/2010/main" val="1871476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60209-6024-8851-399C-3D78A95F54C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051BD58-15F2-7A56-817F-E8EAD2BA6F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614167-0101-E84C-889E-200071363259}"/>
              </a:ext>
            </a:extLst>
          </p:cNvPr>
          <p:cNvSpPr>
            <a:spLocks noGrp="1"/>
          </p:cNvSpPr>
          <p:nvPr>
            <p:ph type="dt" sz="half" idx="10"/>
          </p:nvPr>
        </p:nvSpPr>
        <p:spPr/>
        <p:txBody>
          <a:bodyPr/>
          <a:lstStyle/>
          <a:p>
            <a:fld id="{F8911B6E-959C-46D1-A719-2D9CD09F0DF7}" type="datetimeFigureOut">
              <a:rPr lang="en-GB" smtClean="0"/>
              <a:t>11/09/2026</a:t>
            </a:fld>
            <a:endParaRPr lang="en-GB"/>
          </a:p>
        </p:txBody>
      </p:sp>
      <p:sp>
        <p:nvSpPr>
          <p:cNvPr id="5" name="Footer Placeholder 4">
            <a:extLst>
              <a:ext uri="{FF2B5EF4-FFF2-40B4-BE49-F238E27FC236}">
                <a16:creationId xmlns:a16="http://schemas.microsoft.com/office/drawing/2014/main" id="{58460B2C-7695-9415-ED82-C31A111241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7DF7AA-069F-57C6-174F-4C073185831A}"/>
              </a:ext>
            </a:extLst>
          </p:cNvPr>
          <p:cNvSpPr>
            <a:spLocks noGrp="1"/>
          </p:cNvSpPr>
          <p:nvPr>
            <p:ph type="sldNum" sz="quarter" idx="12"/>
          </p:nvPr>
        </p:nvSpPr>
        <p:spPr/>
        <p:txBody>
          <a:bodyPr/>
          <a:lstStyle/>
          <a:p>
            <a:fld id="{83EC409D-AFDF-4CBC-AEA5-A520104E9F4B}" type="slidenum">
              <a:rPr lang="en-GB" smtClean="0"/>
              <a:t>‹#›</a:t>
            </a:fld>
            <a:endParaRPr lang="en-GB"/>
          </a:p>
        </p:txBody>
      </p:sp>
    </p:spTree>
    <p:extLst>
      <p:ext uri="{BB962C8B-B14F-4D97-AF65-F5344CB8AC3E}">
        <p14:creationId xmlns:p14="http://schemas.microsoft.com/office/powerpoint/2010/main" val="879312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4DE584-08E9-1A50-1AD4-D2859DA2625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BD7E7B-3575-9547-BD89-3E27CA3DBC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348EA4-024A-B700-3318-EBBADBA60250}"/>
              </a:ext>
            </a:extLst>
          </p:cNvPr>
          <p:cNvSpPr>
            <a:spLocks noGrp="1"/>
          </p:cNvSpPr>
          <p:nvPr>
            <p:ph type="dt" sz="half" idx="10"/>
          </p:nvPr>
        </p:nvSpPr>
        <p:spPr/>
        <p:txBody>
          <a:bodyPr/>
          <a:lstStyle/>
          <a:p>
            <a:fld id="{F8911B6E-959C-46D1-A719-2D9CD09F0DF7}" type="datetimeFigureOut">
              <a:rPr lang="en-GB" smtClean="0"/>
              <a:t>11/09/2026</a:t>
            </a:fld>
            <a:endParaRPr lang="en-GB"/>
          </a:p>
        </p:txBody>
      </p:sp>
      <p:sp>
        <p:nvSpPr>
          <p:cNvPr id="5" name="Footer Placeholder 4">
            <a:extLst>
              <a:ext uri="{FF2B5EF4-FFF2-40B4-BE49-F238E27FC236}">
                <a16:creationId xmlns:a16="http://schemas.microsoft.com/office/drawing/2014/main" id="{6260050A-A7C3-3BC1-0554-5E4FA3F44F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C6156C-B975-73A3-E6E6-7FACA16E4D0D}"/>
              </a:ext>
            </a:extLst>
          </p:cNvPr>
          <p:cNvSpPr>
            <a:spLocks noGrp="1"/>
          </p:cNvSpPr>
          <p:nvPr>
            <p:ph type="sldNum" sz="quarter" idx="12"/>
          </p:nvPr>
        </p:nvSpPr>
        <p:spPr/>
        <p:txBody>
          <a:bodyPr/>
          <a:lstStyle/>
          <a:p>
            <a:fld id="{83EC409D-AFDF-4CBC-AEA5-A520104E9F4B}" type="slidenum">
              <a:rPr lang="en-GB" smtClean="0"/>
              <a:t>‹#›</a:t>
            </a:fld>
            <a:endParaRPr lang="en-GB"/>
          </a:p>
        </p:txBody>
      </p:sp>
    </p:spTree>
    <p:extLst>
      <p:ext uri="{BB962C8B-B14F-4D97-AF65-F5344CB8AC3E}">
        <p14:creationId xmlns:p14="http://schemas.microsoft.com/office/powerpoint/2010/main" val="3070399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FB5FA-19C9-E0A6-E8D7-2861627F28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FD6646F-9F56-2AE2-F490-8D8748B564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05CDD1-BDD2-431C-D159-D8E095B46C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911B6E-959C-46D1-A719-2D9CD09F0DF7}" type="datetimeFigureOut">
              <a:rPr lang="en-GB" smtClean="0"/>
              <a:t>11/09/2026</a:t>
            </a:fld>
            <a:endParaRPr lang="en-GB"/>
          </a:p>
        </p:txBody>
      </p:sp>
      <p:sp>
        <p:nvSpPr>
          <p:cNvPr id="5" name="Footer Placeholder 4">
            <a:extLst>
              <a:ext uri="{FF2B5EF4-FFF2-40B4-BE49-F238E27FC236}">
                <a16:creationId xmlns:a16="http://schemas.microsoft.com/office/drawing/2014/main" id="{B350707C-C677-5913-9BCB-9E9C602BC4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792C7FA-A06D-D57A-AF30-5014A24EFF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EC409D-AFDF-4CBC-AEA5-A520104E9F4B}" type="slidenum">
              <a:rPr lang="en-GB" smtClean="0"/>
              <a:t>‹#›</a:t>
            </a:fld>
            <a:endParaRPr lang="en-GB"/>
          </a:p>
        </p:txBody>
      </p:sp>
    </p:spTree>
    <p:extLst>
      <p:ext uri="{BB962C8B-B14F-4D97-AF65-F5344CB8AC3E}">
        <p14:creationId xmlns:p14="http://schemas.microsoft.com/office/powerpoint/2010/main" val="1159269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A50AF0-FE6D-41F8-FA9E-6282F4ED980B}"/>
              </a:ext>
            </a:extLst>
          </p:cNvPr>
          <p:cNvSpPr>
            <a:spLocks noGrp="1"/>
          </p:cNvSpPr>
          <p:nvPr>
            <p:ph type="title"/>
          </p:nvPr>
        </p:nvSpPr>
        <p:spPr>
          <a:xfrm>
            <a:off x="965201" y="1623907"/>
            <a:ext cx="4946774" cy="3312160"/>
          </a:xfrm>
        </p:spPr>
        <p:txBody>
          <a:bodyPr vert="horz" lIns="91440" tIns="45720" rIns="91440" bIns="45720" rtlCol="0" anchor="b">
            <a:noAutofit/>
          </a:bodyPr>
          <a:lstStyle/>
          <a:p>
            <a:pPr algn="ctr"/>
            <a:br>
              <a:rPr lang="en-US" sz="4800" kern="1200" dirty="0">
                <a:solidFill>
                  <a:srgbClr val="008000"/>
                </a:solidFill>
                <a:latin typeface="Comic Sans MS" panose="030F0702030302020204" pitchFamily="66" charset="0"/>
              </a:rPr>
            </a:br>
            <a:br>
              <a:rPr lang="en-US" sz="4800" kern="1200" dirty="0">
                <a:solidFill>
                  <a:srgbClr val="008000"/>
                </a:solidFill>
                <a:latin typeface="Comic Sans MS" panose="030F0702030302020204" pitchFamily="66" charset="0"/>
              </a:rPr>
            </a:br>
            <a:br>
              <a:rPr lang="en-US" sz="4800" kern="1200" dirty="0">
                <a:solidFill>
                  <a:srgbClr val="008000"/>
                </a:solidFill>
                <a:latin typeface="Comic Sans MS" panose="030F0702030302020204" pitchFamily="66" charset="0"/>
              </a:rPr>
            </a:br>
            <a:r>
              <a:rPr lang="en-US" sz="4800" b="1" kern="1200" dirty="0">
                <a:solidFill>
                  <a:srgbClr val="008000"/>
                </a:solidFill>
                <a:latin typeface="Comic Sans MS" panose="030F0702030302020204" pitchFamily="66" charset="0"/>
              </a:rPr>
              <a:t>Welcome to Key Stage 1</a:t>
            </a:r>
            <a:br>
              <a:rPr lang="en-US" sz="4800" b="1" kern="1200" dirty="0">
                <a:solidFill>
                  <a:srgbClr val="008000"/>
                </a:solidFill>
                <a:latin typeface="Comic Sans MS" panose="030F0702030302020204" pitchFamily="66" charset="0"/>
              </a:rPr>
            </a:br>
            <a:br>
              <a:rPr lang="en-US" sz="4800" b="1" kern="1200" dirty="0">
                <a:solidFill>
                  <a:srgbClr val="008000"/>
                </a:solidFill>
                <a:latin typeface="Comic Sans MS" panose="030F0702030302020204" pitchFamily="66" charset="0"/>
              </a:rPr>
            </a:br>
            <a:r>
              <a:rPr lang="en-US" sz="4800" b="1" kern="1200" dirty="0">
                <a:solidFill>
                  <a:srgbClr val="008000"/>
                </a:solidFill>
                <a:latin typeface="Comic Sans MS" panose="030F0702030302020204" pitchFamily="66" charset="0"/>
              </a:rPr>
              <a:t>2026-2027</a:t>
            </a:r>
            <a:br>
              <a:rPr lang="en-US" sz="4800" b="1" kern="1200" dirty="0">
                <a:solidFill>
                  <a:srgbClr val="008000"/>
                </a:solidFill>
                <a:latin typeface="Comic Sans MS" panose="030F0702030302020204" pitchFamily="66" charset="0"/>
              </a:rPr>
            </a:br>
            <a:endParaRPr lang="en-US" sz="4800" b="1" kern="1200" dirty="0">
              <a:solidFill>
                <a:srgbClr val="008000"/>
              </a:solidFill>
              <a:latin typeface="Comic Sans MS" panose="030F0702030302020204" pitchFamily="66" charset="0"/>
            </a:endParaRPr>
          </a:p>
        </p:txBody>
      </p:sp>
      <p:pic>
        <p:nvPicPr>
          <p:cNvPr id="3" name="Picture 2">
            <a:extLst>
              <a:ext uri="{FF2B5EF4-FFF2-40B4-BE49-F238E27FC236}">
                <a16:creationId xmlns:a16="http://schemas.microsoft.com/office/drawing/2014/main" id="{B4A5AB40-4B9E-127A-CE5C-6ADAD7A018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6280026" y="1424763"/>
            <a:ext cx="2937544" cy="3441535"/>
          </a:xfrm>
          <a:prstGeom prst="rect">
            <a:avLst/>
          </a:prstGeom>
          <a:noFill/>
        </p:spPr>
      </p:pic>
    </p:spTree>
    <p:extLst>
      <p:ext uri="{BB962C8B-B14F-4D97-AF65-F5344CB8AC3E}">
        <p14:creationId xmlns:p14="http://schemas.microsoft.com/office/powerpoint/2010/main" val="3525083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72A73C5-CD0C-55BD-A6E3-A1313F447B8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382" r="8371"/>
          <a:stretch/>
        </p:blipFill>
        <p:spPr bwMode="auto">
          <a:xfrm>
            <a:off x="621675" y="623275"/>
            <a:ext cx="4032621" cy="5607882"/>
          </a:xfrm>
          <a:prstGeom prst="rect">
            <a:avLst/>
          </a:prstGeom>
          <a:noFill/>
        </p:spPr>
      </p:pic>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4989" y="623275"/>
            <a:ext cx="658183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21AEC1D-F004-0D3E-4000-1BCE2DB9D50F}"/>
              </a:ext>
            </a:extLst>
          </p:cNvPr>
          <p:cNvSpPr>
            <a:spLocks noGrp="1"/>
          </p:cNvSpPr>
          <p:nvPr>
            <p:ph type="title"/>
          </p:nvPr>
        </p:nvSpPr>
        <p:spPr>
          <a:xfrm>
            <a:off x="5125089" y="-469001"/>
            <a:ext cx="5799947" cy="7499721"/>
          </a:xfrm>
        </p:spPr>
        <p:txBody>
          <a:bodyPr vert="horz" lIns="91440" tIns="45720" rIns="91440" bIns="45720" rtlCol="0" anchor="b">
            <a:normAutofit fontScale="90000"/>
          </a:bodyPr>
          <a:lstStyle/>
          <a:p>
            <a:br>
              <a:rPr lang="en-US" sz="2000" b="1" u="sng" dirty="0"/>
            </a:br>
            <a:br>
              <a:rPr lang="en-US" sz="2000" b="1" u="sng" dirty="0"/>
            </a:br>
            <a:br>
              <a:rPr lang="en-US" sz="2000" b="1" u="sng" dirty="0"/>
            </a:br>
            <a:br>
              <a:rPr lang="en-US" sz="2000" b="1" u="sng" dirty="0"/>
            </a:br>
            <a:br>
              <a:rPr lang="en-US" sz="2000" b="1" u="sng" dirty="0"/>
            </a:br>
            <a:br>
              <a:rPr lang="en-US" sz="2000" b="1" u="sng" dirty="0"/>
            </a:br>
            <a:br>
              <a:rPr lang="en-US" sz="2000" b="1" u="sng" dirty="0"/>
            </a:br>
            <a:br>
              <a:rPr lang="en-US" sz="2000" b="1" u="sng" dirty="0"/>
            </a:br>
            <a:br>
              <a:rPr lang="en-US" sz="2000" b="1" u="sng" dirty="0"/>
            </a:br>
            <a:br>
              <a:rPr lang="en-US" sz="2000" b="1" u="sng" dirty="0"/>
            </a:br>
            <a:br>
              <a:rPr lang="en-US" sz="2000" b="1" u="sng" dirty="0"/>
            </a:br>
            <a:r>
              <a:rPr lang="en-US" sz="2700" b="1" u="sng" dirty="0">
                <a:solidFill>
                  <a:srgbClr val="008000"/>
                </a:solidFill>
                <a:latin typeface="Comic Sans MS" panose="030F0702030302020204" pitchFamily="66" charset="0"/>
              </a:rPr>
              <a:t>Aims of the meeting:</a:t>
            </a:r>
            <a:br>
              <a:rPr lang="en-US" sz="2700" b="1" u="sng" dirty="0">
                <a:solidFill>
                  <a:srgbClr val="008000"/>
                </a:solidFill>
                <a:latin typeface="Comic Sans MS" panose="030F0702030302020204" pitchFamily="66" charset="0"/>
              </a:rPr>
            </a:br>
            <a:br>
              <a:rPr lang="en-US" sz="2700" b="1" u="sng" dirty="0">
                <a:solidFill>
                  <a:srgbClr val="008000"/>
                </a:solidFill>
                <a:latin typeface="Comic Sans MS" panose="030F0702030302020204" pitchFamily="66" charset="0"/>
              </a:rPr>
            </a:br>
            <a:r>
              <a:rPr lang="en-US" sz="2700" dirty="0">
                <a:solidFill>
                  <a:srgbClr val="008000"/>
                </a:solidFill>
                <a:latin typeface="Comic Sans MS" panose="030F0702030302020204" pitchFamily="66" charset="0"/>
              </a:rPr>
              <a:t>- for you to meet the teaching staff in Key Stage 1 and for us to meet you.</a:t>
            </a:r>
            <a:br>
              <a:rPr lang="en-US" sz="2700" dirty="0">
                <a:solidFill>
                  <a:srgbClr val="008000"/>
                </a:solidFill>
                <a:latin typeface="Comic Sans MS" panose="030F0702030302020204" pitchFamily="66" charset="0"/>
              </a:rPr>
            </a:br>
            <a:br>
              <a:rPr lang="en-US" sz="2700" dirty="0">
                <a:solidFill>
                  <a:srgbClr val="008000"/>
                </a:solidFill>
                <a:latin typeface="Comic Sans MS" panose="030F0702030302020204" pitchFamily="66" charset="0"/>
              </a:rPr>
            </a:br>
            <a:r>
              <a:rPr lang="en-US" sz="2700" dirty="0">
                <a:solidFill>
                  <a:srgbClr val="008000"/>
                </a:solidFill>
                <a:latin typeface="Comic Sans MS" panose="030F0702030302020204" pitchFamily="66" charset="0"/>
              </a:rPr>
              <a:t>- to outline how Key Stage 1 is organised.</a:t>
            </a:r>
            <a:br>
              <a:rPr lang="en-US" sz="2700" dirty="0">
                <a:solidFill>
                  <a:srgbClr val="008000"/>
                </a:solidFill>
                <a:latin typeface="Comic Sans MS" panose="030F0702030302020204" pitchFamily="66" charset="0"/>
              </a:rPr>
            </a:br>
            <a:br>
              <a:rPr lang="en-US" sz="2700" dirty="0">
                <a:solidFill>
                  <a:srgbClr val="008000"/>
                </a:solidFill>
                <a:latin typeface="Comic Sans MS" panose="030F0702030302020204" pitchFamily="66" charset="0"/>
              </a:rPr>
            </a:br>
            <a:r>
              <a:rPr lang="en-US" sz="2700" dirty="0">
                <a:solidFill>
                  <a:srgbClr val="008000"/>
                </a:solidFill>
                <a:latin typeface="Comic Sans MS" panose="030F0702030302020204" pitchFamily="66" charset="0"/>
              </a:rPr>
              <a:t>- to find out about key assessments your children will complete within the Key Stage.</a:t>
            </a:r>
            <a:br>
              <a:rPr lang="en-US" sz="2700" dirty="0">
                <a:solidFill>
                  <a:srgbClr val="008000"/>
                </a:solidFill>
                <a:latin typeface="Comic Sans MS" panose="030F0702030302020204" pitchFamily="66" charset="0"/>
              </a:rPr>
            </a:br>
            <a:br>
              <a:rPr lang="en-US" sz="2700" dirty="0">
                <a:solidFill>
                  <a:srgbClr val="008000"/>
                </a:solidFill>
                <a:latin typeface="Comic Sans MS" panose="030F0702030302020204" pitchFamily="66" charset="0"/>
              </a:rPr>
            </a:br>
            <a:br>
              <a:rPr lang="en-US" sz="2000" b="1" u="sng" dirty="0"/>
            </a:br>
            <a:br>
              <a:rPr lang="en-US" sz="2000" b="1" u="sng" dirty="0"/>
            </a:br>
            <a:br>
              <a:rPr lang="en-US" sz="2000" b="1" u="sng" dirty="0"/>
            </a:br>
            <a:br>
              <a:rPr lang="en-US" sz="2000" dirty="0"/>
            </a:br>
            <a:endParaRPr lang="en-US" sz="2000" dirty="0"/>
          </a:p>
        </p:txBody>
      </p:sp>
    </p:spTree>
    <p:extLst>
      <p:ext uri="{BB962C8B-B14F-4D97-AF65-F5344CB8AC3E}">
        <p14:creationId xmlns:p14="http://schemas.microsoft.com/office/powerpoint/2010/main" val="74762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45A0EE-C4C8-4AE1-B3C6-1261368AC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4C6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21AEC1D-F004-0D3E-4000-1BCE2DB9D50F}"/>
              </a:ext>
            </a:extLst>
          </p:cNvPr>
          <p:cNvSpPr>
            <a:spLocks noGrp="1"/>
          </p:cNvSpPr>
          <p:nvPr>
            <p:ph type="title"/>
          </p:nvPr>
        </p:nvSpPr>
        <p:spPr>
          <a:xfrm>
            <a:off x="621628" y="640080"/>
            <a:ext cx="4559971" cy="5578816"/>
          </a:xfrm>
        </p:spPr>
        <p:txBody>
          <a:bodyPr vert="horz" lIns="91440" tIns="45720" rIns="91440" bIns="45720" rtlCol="0" anchor="ctr">
            <a:normAutofit fontScale="90000"/>
          </a:bodyPr>
          <a:lstStyle/>
          <a:p>
            <a:pPr algn="ctr"/>
            <a:br>
              <a:rPr lang="en-US" sz="2400" b="1" u="sng" kern="1200" dirty="0">
                <a:solidFill>
                  <a:srgbClr val="FFFFFF"/>
                </a:solidFill>
                <a:latin typeface="+mj-lt"/>
                <a:ea typeface="+mj-ea"/>
                <a:cs typeface="+mj-cs"/>
              </a:rPr>
            </a:br>
            <a:r>
              <a:rPr lang="en-US" sz="2700" b="1" u="sng" kern="1200" dirty="0">
                <a:solidFill>
                  <a:srgbClr val="FFFFFF"/>
                </a:solidFill>
                <a:latin typeface="Comic Sans MS" panose="030F0702030302020204" pitchFamily="66" charset="0"/>
              </a:rPr>
              <a:t>Staff in Key Stage 1</a:t>
            </a:r>
            <a:r>
              <a:rPr lang="en-US" sz="2700" kern="1200" dirty="0">
                <a:solidFill>
                  <a:srgbClr val="FFFFFF"/>
                </a:solidFill>
                <a:latin typeface="Comic Sans MS" panose="030F0702030302020204" pitchFamily="66" charset="0"/>
              </a:rPr>
              <a:t>:</a:t>
            </a:r>
            <a:br>
              <a:rPr lang="en-US" sz="2700" kern="1200" dirty="0">
                <a:solidFill>
                  <a:srgbClr val="FFFFFF"/>
                </a:solidFill>
                <a:latin typeface="Comic Sans MS" panose="030F0702030302020204" pitchFamily="66" charset="0"/>
              </a:rPr>
            </a:br>
            <a:br>
              <a:rPr lang="en-US" sz="2700" kern="1200" dirty="0">
                <a:solidFill>
                  <a:srgbClr val="FFFFFF"/>
                </a:solidFill>
                <a:latin typeface="Comic Sans MS" panose="030F0702030302020204" pitchFamily="66" charset="0"/>
              </a:rPr>
            </a:br>
            <a:r>
              <a:rPr lang="en-US" sz="2700" b="1" kern="1200" dirty="0" err="1">
                <a:solidFill>
                  <a:srgbClr val="FFFFFF"/>
                </a:solidFill>
                <a:latin typeface="Comic Sans MS" panose="030F0702030302020204" pitchFamily="66" charset="0"/>
              </a:rPr>
              <a:t>Mrs</a:t>
            </a:r>
            <a:r>
              <a:rPr lang="en-US" sz="2700" b="1" kern="1200" dirty="0">
                <a:solidFill>
                  <a:srgbClr val="FFFFFF"/>
                </a:solidFill>
                <a:latin typeface="Comic Sans MS" panose="030F0702030302020204" pitchFamily="66" charset="0"/>
              </a:rPr>
              <a:t> Davies  </a:t>
            </a:r>
            <a:br>
              <a:rPr lang="en-US" sz="2700" kern="1200" dirty="0">
                <a:solidFill>
                  <a:srgbClr val="FFFFFF"/>
                </a:solidFill>
                <a:latin typeface="Comic Sans MS" panose="030F0702030302020204" pitchFamily="66" charset="0"/>
              </a:rPr>
            </a:br>
            <a:r>
              <a:rPr lang="en-US" sz="2700" kern="1200" dirty="0">
                <a:solidFill>
                  <a:srgbClr val="FFFFFF"/>
                </a:solidFill>
                <a:latin typeface="Comic Sans MS" panose="030F0702030302020204" pitchFamily="66" charset="0"/>
              </a:rPr>
              <a:t>Key Stage 1 Phase Leader</a:t>
            </a:r>
            <a:br>
              <a:rPr lang="en-US" sz="2700" kern="1200" dirty="0">
                <a:solidFill>
                  <a:srgbClr val="FFFFFF"/>
                </a:solidFill>
                <a:latin typeface="Comic Sans MS" panose="030F0702030302020204" pitchFamily="66" charset="0"/>
              </a:rPr>
            </a:br>
            <a:r>
              <a:rPr lang="en-US" sz="2700" kern="1200" dirty="0">
                <a:solidFill>
                  <a:srgbClr val="FFFFFF"/>
                </a:solidFill>
                <a:latin typeface="Comic Sans MS" panose="030F0702030302020204" pitchFamily="66" charset="0"/>
              </a:rPr>
              <a:t>Year 1 Teacher</a:t>
            </a:r>
            <a:br>
              <a:rPr lang="en-US" sz="2700" kern="1200" dirty="0">
                <a:solidFill>
                  <a:srgbClr val="FFFFFF"/>
                </a:solidFill>
                <a:latin typeface="Comic Sans MS" panose="030F0702030302020204" pitchFamily="66" charset="0"/>
              </a:rPr>
            </a:br>
            <a:br>
              <a:rPr lang="en-US" sz="2700" kern="1200" dirty="0">
                <a:solidFill>
                  <a:srgbClr val="FFFFFF"/>
                </a:solidFill>
                <a:latin typeface="Comic Sans MS" panose="030F0702030302020204" pitchFamily="66" charset="0"/>
              </a:rPr>
            </a:br>
            <a:r>
              <a:rPr lang="en-US" sz="2700" b="1" kern="1200" dirty="0" err="1">
                <a:solidFill>
                  <a:srgbClr val="FFFFFF"/>
                </a:solidFill>
                <a:latin typeface="Comic Sans MS" panose="030F0702030302020204" pitchFamily="66" charset="0"/>
              </a:rPr>
              <a:t>Mrs</a:t>
            </a:r>
            <a:r>
              <a:rPr lang="en-US" sz="2700" b="1" kern="1200" dirty="0">
                <a:solidFill>
                  <a:srgbClr val="FFFFFF"/>
                </a:solidFill>
                <a:latin typeface="Comic Sans MS" panose="030F0702030302020204" pitchFamily="66" charset="0"/>
              </a:rPr>
              <a:t> Mantle-Taylor </a:t>
            </a:r>
            <a:br>
              <a:rPr lang="en-US" sz="2700" b="1" kern="1200" dirty="0">
                <a:solidFill>
                  <a:srgbClr val="FFFFFF"/>
                </a:solidFill>
                <a:latin typeface="Comic Sans MS" panose="030F0702030302020204" pitchFamily="66" charset="0"/>
              </a:rPr>
            </a:br>
            <a:r>
              <a:rPr lang="en-US" sz="2700" kern="1200" dirty="0">
                <a:solidFill>
                  <a:srgbClr val="FFFFFF"/>
                </a:solidFill>
                <a:latin typeface="Comic Sans MS" panose="030F0702030302020204" pitchFamily="66" charset="0"/>
              </a:rPr>
              <a:t>Outdoor Learning Lead</a:t>
            </a:r>
            <a:br>
              <a:rPr lang="en-US" sz="2700" kern="1200" dirty="0">
                <a:solidFill>
                  <a:srgbClr val="FFFFFF"/>
                </a:solidFill>
                <a:latin typeface="Comic Sans MS" panose="030F0702030302020204" pitchFamily="66" charset="0"/>
              </a:rPr>
            </a:br>
            <a:r>
              <a:rPr lang="en-US" sz="2700" kern="1200" dirty="0">
                <a:solidFill>
                  <a:srgbClr val="FFFFFF"/>
                </a:solidFill>
                <a:latin typeface="Comic Sans MS" panose="030F0702030302020204" pitchFamily="66" charset="0"/>
              </a:rPr>
              <a:t>Year 2  Teacher</a:t>
            </a:r>
            <a:br>
              <a:rPr lang="en-US" sz="2700" kern="1200" dirty="0">
                <a:solidFill>
                  <a:srgbClr val="FFFFFF"/>
                </a:solidFill>
                <a:latin typeface="Comic Sans MS" panose="030F0702030302020204" pitchFamily="66" charset="0"/>
              </a:rPr>
            </a:br>
            <a:br>
              <a:rPr lang="en-US" sz="2700" kern="1200" dirty="0">
                <a:solidFill>
                  <a:srgbClr val="FFFFFF"/>
                </a:solidFill>
                <a:latin typeface="Comic Sans MS" panose="030F0702030302020204" pitchFamily="66" charset="0"/>
              </a:rPr>
            </a:br>
            <a:r>
              <a:rPr lang="en-US" sz="2700" b="1" kern="1200" dirty="0">
                <a:solidFill>
                  <a:srgbClr val="FFFFFF"/>
                </a:solidFill>
                <a:latin typeface="Comic Sans MS" panose="030F0702030302020204" pitchFamily="66" charset="0"/>
              </a:rPr>
              <a:t>Miss Bateman </a:t>
            </a:r>
            <a:br>
              <a:rPr lang="en-US" sz="2700" kern="1200" dirty="0">
                <a:solidFill>
                  <a:srgbClr val="FFFFFF"/>
                </a:solidFill>
                <a:latin typeface="Comic Sans MS" panose="030F0702030302020204" pitchFamily="66" charset="0"/>
              </a:rPr>
            </a:br>
            <a:r>
              <a:rPr lang="en-US" sz="2700" kern="1200" dirty="0">
                <a:solidFill>
                  <a:srgbClr val="FFFFFF"/>
                </a:solidFill>
                <a:latin typeface="Comic Sans MS" panose="030F0702030302020204" pitchFamily="66" charset="0"/>
              </a:rPr>
              <a:t>Year 2 Teacher</a:t>
            </a:r>
            <a:br>
              <a:rPr lang="en-US" sz="2700" kern="1200" dirty="0">
                <a:solidFill>
                  <a:srgbClr val="FFFFFF"/>
                </a:solidFill>
                <a:latin typeface="Comic Sans MS" panose="030F0702030302020204" pitchFamily="66" charset="0"/>
              </a:rPr>
            </a:br>
            <a:br>
              <a:rPr lang="en-US" sz="2700" kern="1200" dirty="0">
                <a:solidFill>
                  <a:srgbClr val="FFFFFF"/>
                </a:solidFill>
                <a:latin typeface="Comic Sans MS" panose="030F0702030302020204" pitchFamily="66" charset="0"/>
              </a:rPr>
            </a:br>
            <a:r>
              <a:rPr lang="en-US" sz="2700" b="1" u="sng" kern="1200" dirty="0">
                <a:solidFill>
                  <a:srgbClr val="FFFFFF"/>
                </a:solidFill>
                <a:latin typeface="Comic Sans MS" panose="030F0702030302020204" pitchFamily="66" charset="0"/>
              </a:rPr>
              <a:t>Support Staff:</a:t>
            </a:r>
            <a:br>
              <a:rPr lang="en-US" sz="2700" b="1" u="sng" kern="1200" dirty="0">
                <a:solidFill>
                  <a:srgbClr val="FFFFFF"/>
                </a:solidFill>
                <a:latin typeface="Comic Sans MS" panose="030F0702030302020204" pitchFamily="66" charset="0"/>
              </a:rPr>
            </a:br>
            <a:r>
              <a:rPr lang="en-US" sz="2700" dirty="0" err="1">
                <a:solidFill>
                  <a:srgbClr val="FFFFFF"/>
                </a:solidFill>
                <a:latin typeface="Comic Sans MS" panose="030F0702030302020204" pitchFamily="66" charset="0"/>
              </a:rPr>
              <a:t>Mrs</a:t>
            </a:r>
            <a:r>
              <a:rPr lang="en-US" sz="2700" dirty="0">
                <a:solidFill>
                  <a:srgbClr val="FFFFFF"/>
                </a:solidFill>
                <a:latin typeface="Comic Sans MS" panose="030F0702030302020204" pitchFamily="66" charset="0"/>
              </a:rPr>
              <a:t> Andrews</a:t>
            </a:r>
            <a:br>
              <a:rPr lang="en-US" sz="2700" kern="1200" dirty="0">
                <a:solidFill>
                  <a:srgbClr val="FFFFFF"/>
                </a:solidFill>
                <a:latin typeface="Comic Sans MS" panose="030F0702030302020204" pitchFamily="66" charset="0"/>
              </a:rPr>
            </a:br>
            <a:endParaRPr lang="en-US" sz="2700" kern="1200" dirty="0">
              <a:solidFill>
                <a:srgbClr val="FFFFFF"/>
              </a:solidFill>
              <a:latin typeface="Comic Sans MS" panose="030F0702030302020204" pitchFamily="66" charset="0"/>
            </a:endParaRPr>
          </a:p>
        </p:txBody>
      </p:sp>
      <p:pic>
        <p:nvPicPr>
          <p:cNvPr id="3" name="Picture 2">
            <a:extLst>
              <a:ext uri="{FF2B5EF4-FFF2-40B4-BE49-F238E27FC236}">
                <a16:creationId xmlns:a16="http://schemas.microsoft.com/office/drawing/2014/main" id="{8D4E239C-6789-E8B7-BAAB-8BB54C4DA4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6444818" y="640080"/>
            <a:ext cx="4761834" cy="5578816"/>
          </a:xfrm>
          <a:prstGeom prst="rect">
            <a:avLst/>
          </a:prstGeom>
          <a:noFill/>
        </p:spPr>
      </p:pic>
    </p:spTree>
    <p:extLst>
      <p:ext uri="{BB962C8B-B14F-4D97-AF65-F5344CB8AC3E}">
        <p14:creationId xmlns:p14="http://schemas.microsoft.com/office/powerpoint/2010/main" val="3626038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1AEC1D-F004-0D3E-4000-1BCE2DB9D50F}"/>
              </a:ext>
            </a:extLst>
          </p:cNvPr>
          <p:cNvSpPr>
            <a:spLocks noGrp="1"/>
          </p:cNvSpPr>
          <p:nvPr>
            <p:ph type="title"/>
          </p:nvPr>
        </p:nvSpPr>
        <p:spPr>
          <a:xfrm>
            <a:off x="838200" y="365125"/>
            <a:ext cx="10515600" cy="5476875"/>
          </a:xfrm>
          <a:solidFill>
            <a:schemeClr val="bg1"/>
          </a:solidFill>
        </p:spPr>
        <p:txBody>
          <a:bodyPr>
            <a:normAutofit fontScale="90000"/>
          </a:bodyPr>
          <a:lstStyle/>
          <a:p>
            <a:br>
              <a:rPr lang="en-GB" b="1" u="sng" dirty="0">
                <a:latin typeface="Comic Sans MS" panose="030F0702030302020204" pitchFamily="66" charset="0"/>
              </a:rPr>
            </a:br>
            <a:r>
              <a:rPr lang="en-GB" b="1" u="sng" dirty="0">
                <a:latin typeface="Comic Sans MS" panose="030F0702030302020204" pitchFamily="66" charset="0"/>
              </a:rPr>
              <a:t>How to communicate with the KS1 Staff</a:t>
            </a:r>
            <a:br>
              <a:rPr lang="en-GB" b="1" u="sng" dirty="0">
                <a:latin typeface="Comic Sans MS" panose="030F0702030302020204" pitchFamily="66" charset="0"/>
              </a:rPr>
            </a:br>
            <a:br>
              <a:rPr lang="en-GB" b="1" u="sng" dirty="0">
                <a:latin typeface="Comic Sans MS" panose="030F0702030302020204" pitchFamily="66" charset="0"/>
              </a:rPr>
            </a:br>
            <a:r>
              <a:rPr lang="en-GB" sz="3200" dirty="0">
                <a:latin typeface="Comic Sans MS" panose="030F0702030302020204" pitchFamily="66" charset="0"/>
              </a:rPr>
              <a:t>- School Website – Class Pages</a:t>
            </a:r>
            <a:br>
              <a:rPr lang="en-GB" sz="3200" dirty="0">
                <a:latin typeface="Comic Sans MS" panose="030F0702030302020204" pitchFamily="66" charset="0"/>
              </a:rPr>
            </a:br>
            <a:r>
              <a:rPr lang="en-GB" sz="3200" dirty="0">
                <a:latin typeface="Comic Sans MS" panose="030F0702030302020204" pitchFamily="66" charset="0"/>
              </a:rPr>
              <a:t>- Class Dojo – Class Page and KS1 Page</a:t>
            </a:r>
            <a:br>
              <a:rPr lang="en-GB" sz="3200" dirty="0">
                <a:latin typeface="Comic Sans MS" panose="030F0702030302020204" pitchFamily="66" charset="0"/>
              </a:rPr>
            </a:br>
            <a:r>
              <a:rPr lang="en-GB" sz="3200" dirty="0">
                <a:latin typeface="Comic Sans MS" panose="030F0702030302020204" pitchFamily="66" charset="0"/>
              </a:rPr>
              <a:t>- Informal chats at home time</a:t>
            </a:r>
            <a:br>
              <a:rPr lang="en-GB" sz="3200" dirty="0">
                <a:latin typeface="Comic Sans MS" panose="030F0702030302020204" pitchFamily="66" charset="0"/>
              </a:rPr>
            </a:br>
            <a:r>
              <a:rPr lang="en-GB" sz="3200" dirty="0">
                <a:latin typeface="Comic Sans MS" panose="030F0702030302020204" pitchFamily="66" charset="0"/>
              </a:rPr>
              <a:t>- Please make an appointment for more </a:t>
            </a:r>
            <a:br>
              <a:rPr lang="en-GB" sz="3200" dirty="0">
                <a:latin typeface="Comic Sans MS" panose="030F0702030302020204" pitchFamily="66" charset="0"/>
              </a:rPr>
            </a:br>
            <a:r>
              <a:rPr lang="en-GB" sz="3200" dirty="0">
                <a:latin typeface="Comic Sans MS" panose="030F0702030302020204" pitchFamily="66" charset="0"/>
              </a:rPr>
              <a:t>  important issues</a:t>
            </a:r>
            <a:br>
              <a:rPr lang="en-GB" sz="3200" dirty="0">
                <a:latin typeface="Comic Sans MS" panose="030F0702030302020204" pitchFamily="66" charset="0"/>
              </a:rPr>
            </a:br>
            <a:r>
              <a:rPr lang="en-GB" sz="3200" dirty="0">
                <a:latin typeface="Comic Sans MS" panose="030F0702030302020204" pitchFamily="66" charset="0"/>
              </a:rPr>
              <a:t>- Phone school office</a:t>
            </a:r>
            <a:br>
              <a:rPr lang="en-GB" sz="3200" dirty="0">
                <a:latin typeface="Comic Sans MS" panose="030F0702030302020204" pitchFamily="66" charset="0"/>
              </a:rPr>
            </a:br>
            <a:r>
              <a:rPr lang="en-GB" sz="3200" dirty="0">
                <a:latin typeface="Comic Sans MS" panose="030F0702030302020204" pitchFamily="66" charset="0"/>
              </a:rPr>
              <a:t>- Parents meetings</a:t>
            </a:r>
            <a:br>
              <a:rPr lang="en-GB" sz="3200" dirty="0">
                <a:latin typeface="Comic Sans MS" panose="030F0702030302020204" pitchFamily="66" charset="0"/>
              </a:rPr>
            </a:br>
            <a:br>
              <a:rPr lang="en-GB" sz="3200" dirty="0">
                <a:latin typeface="Comic Sans MS" panose="030F0702030302020204" pitchFamily="66" charset="0"/>
              </a:rPr>
            </a:br>
            <a:r>
              <a:rPr lang="en-GB" sz="4000" b="1" dirty="0">
                <a:latin typeface="Comic Sans MS" panose="030F0702030302020204" pitchFamily="66" charset="0"/>
              </a:rPr>
              <a:t>Class Teacher – Phase Leader - Headteacher</a:t>
            </a:r>
            <a:br>
              <a:rPr lang="en-GB" dirty="0">
                <a:latin typeface="Comic Sans MS" panose="030F0702030302020204" pitchFamily="66" charset="0"/>
              </a:rPr>
            </a:br>
            <a:endParaRPr lang="en-GB" dirty="0">
              <a:latin typeface="Comic Sans MS" panose="030F0702030302020204" pitchFamily="66" charset="0"/>
            </a:endParaRPr>
          </a:p>
        </p:txBody>
      </p:sp>
      <p:pic>
        <p:nvPicPr>
          <p:cNvPr id="3" name="Picture 2">
            <a:extLst>
              <a:ext uri="{FF2B5EF4-FFF2-40B4-BE49-F238E27FC236}">
                <a16:creationId xmlns:a16="http://schemas.microsoft.com/office/drawing/2014/main" id="{B418CA86-A060-47EB-F1BC-B66512B431A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11839" y="5575904"/>
            <a:ext cx="990283" cy="1160416"/>
          </a:xfrm>
          <a:prstGeom prst="rect">
            <a:avLst/>
          </a:prstGeom>
          <a:noFill/>
          <a:ln>
            <a:noFill/>
          </a:ln>
        </p:spPr>
      </p:pic>
      <p:pic>
        <p:nvPicPr>
          <p:cNvPr id="1026" name="Picture 2" descr="Free Smartphone Cliparts, Download Free Smartphone Cliparts png images,  Free ClipArts on Clipart Library">
            <a:extLst>
              <a:ext uri="{FF2B5EF4-FFF2-40B4-BE49-F238E27FC236}">
                <a16:creationId xmlns:a16="http://schemas.microsoft.com/office/drawing/2014/main" id="{0A9F43B9-1B55-F933-9D93-FA7CE70135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4998" y="162052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587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1AEC1D-F004-0D3E-4000-1BCE2DB9D50F}"/>
              </a:ext>
            </a:extLst>
          </p:cNvPr>
          <p:cNvSpPr>
            <a:spLocks noGrp="1"/>
          </p:cNvSpPr>
          <p:nvPr>
            <p:ph type="title"/>
          </p:nvPr>
        </p:nvSpPr>
        <p:spPr>
          <a:xfrm>
            <a:off x="254000" y="223520"/>
            <a:ext cx="11724640" cy="6543040"/>
          </a:xfrm>
          <a:solidFill>
            <a:schemeClr val="bg1"/>
          </a:solidFill>
        </p:spPr>
        <p:txBody>
          <a:bodyPr>
            <a:normAutofit fontScale="90000"/>
          </a:bodyPr>
          <a:lstStyle/>
          <a:p>
            <a:r>
              <a:rPr lang="en-GB" sz="4000" b="1" u="sng" dirty="0">
                <a:latin typeface="Comic Sans MS" panose="030F0702030302020204" pitchFamily="66" charset="0"/>
              </a:rPr>
              <a:t>Main differences between Foundation Stage and KS1</a:t>
            </a:r>
            <a:br>
              <a:rPr lang="en-GB" b="1" u="sng" dirty="0">
                <a:latin typeface="Comic Sans MS" panose="030F0702030302020204" pitchFamily="66" charset="0"/>
              </a:rPr>
            </a:br>
            <a:r>
              <a:rPr lang="en-GB" dirty="0">
                <a:latin typeface="Comic Sans MS" panose="030F0702030302020204" pitchFamily="66" charset="0"/>
              </a:rPr>
              <a:t>- </a:t>
            </a:r>
            <a:r>
              <a:rPr lang="en-GB" sz="3200" dirty="0">
                <a:latin typeface="Comic Sans MS" panose="030F0702030302020204" pitchFamily="66" charset="0"/>
              </a:rPr>
              <a:t>More structured lessons – progression </a:t>
            </a:r>
            <a:br>
              <a:rPr lang="en-GB" sz="3200" dirty="0">
                <a:latin typeface="Comic Sans MS" panose="030F0702030302020204" pitchFamily="66" charset="0"/>
              </a:rPr>
            </a:br>
            <a:r>
              <a:rPr lang="en-GB" sz="3200" dirty="0">
                <a:latin typeface="Comic Sans MS" panose="030F0702030302020204" pitchFamily="66" charset="0"/>
              </a:rPr>
              <a:t>   throughout the year</a:t>
            </a:r>
            <a:br>
              <a:rPr lang="en-GB" sz="3200" dirty="0">
                <a:latin typeface="Comic Sans MS" panose="030F0702030302020204" pitchFamily="66" charset="0"/>
              </a:rPr>
            </a:br>
            <a:br>
              <a:rPr lang="en-GB" sz="3200" dirty="0">
                <a:latin typeface="Comic Sans MS" panose="030F0702030302020204" pitchFamily="66" charset="0"/>
              </a:rPr>
            </a:br>
            <a:r>
              <a:rPr lang="en-GB" sz="3200" dirty="0">
                <a:latin typeface="Comic Sans MS" panose="030F0702030302020204" pitchFamily="66" charset="0"/>
              </a:rPr>
              <a:t>- Daily phonics, maths and writing sessions</a:t>
            </a:r>
            <a:br>
              <a:rPr lang="en-GB" sz="3200" dirty="0">
                <a:latin typeface="Comic Sans MS" panose="030F0702030302020204" pitchFamily="66" charset="0"/>
              </a:rPr>
            </a:br>
            <a:br>
              <a:rPr lang="en-GB" sz="3200" dirty="0">
                <a:latin typeface="Comic Sans MS" panose="030F0702030302020204" pitchFamily="66" charset="0"/>
              </a:rPr>
            </a:br>
            <a:r>
              <a:rPr lang="en-GB" sz="3200" dirty="0">
                <a:latin typeface="Comic Sans MS" panose="030F0702030302020204" pitchFamily="66" charset="0"/>
              </a:rPr>
              <a:t>- More whole class learning – short bursts</a:t>
            </a:r>
            <a:br>
              <a:rPr lang="en-GB" sz="3200" dirty="0">
                <a:latin typeface="Comic Sans MS" panose="030F0702030302020204" pitchFamily="66" charset="0"/>
              </a:rPr>
            </a:br>
            <a:br>
              <a:rPr lang="en-GB" sz="3200" dirty="0">
                <a:latin typeface="Comic Sans MS" panose="030F0702030302020204" pitchFamily="66" charset="0"/>
              </a:rPr>
            </a:br>
            <a:r>
              <a:rPr lang="en-GB" sz="3200" dirty="0">
                <a:latin typeface="Comic Sans MS" panose="030F0702030302020204" pitchFamily="66" charset="0"/>
              </a:rPr>
              <a:t>- A greater focus on children working independently</a:t>
            </a:r>
            <a:br>
              <a:rPr lang="en-GB" sz="3200" dirty="0">
                <a:latin typeface="Comic Sans MS" panose="030F0702030302020204" pitchFamily="66" charset="0"/>
              </a:rPr>
            </a:br>
            <a:br>
              <a:rPr lang="en-GB" sz="3200" dirty="0">
                <a:latin typeface="Comic Sans MS" panose="030F0702030302020204" pitchFamily="66" charset="0"/>
              </a:rPr>
            </a:br>
            <a:r>
              <a:rPr lang="en-GB" sz="3200" dirty="0">
                <a:latin typeface="Comic Sans MS" panose="030F0702030302020204" pitchFamily="66" charset="0"/>
              </a:rPr>
              <a:t>- Use of “play based” learning to develop curiosity and independence.</a:t>
            </a:r>
            <a:br>
              <a:rPr lang="en-GB" sz="3200" dirty="0">
                <a:latin typeface="Comic Sans MS" panose="030F0702030302020204" pitchFamily="66" charset="0"/>
              </a:rPr>
            </a:br>
            <a:br>
              <a:rPr lang="en-GB" sz="3200" dirty="0">
                <a:latin typeface="Comic Sans MS" panose="030F0702030302020204" pitchFamily="66" charset="0"/>
              </a:rPr>
            </a:br>
            <a:r>
              <a:rPr lang="en-GB" sz="3200" dirty="0">
                <a:latin typeface="Comic Sans MS" panose="030F0702030302020204" pitchFamily="66" charset="0"/>
              </a:rPr>
              <a:t> - Year 2 the level of independence increases further</a:t>
            </a:r>
            <a:br>
              <a:rPr lang="en-GB" sz="3200" dirty="0">
                <a:latin typeface="Comic Sans MS" panose="030F0702030302020204" pitchFamily="66" charset="0"/>
              </a:rPr>
            </a:br>
            <a:endParaRPr lang="en-GB" dirty="0">
              <a:latin typeface="Comic Sans MS" panose="030F0702030302020204" pitchFamily="66" charset="0"/>
            </a:endParaRPr>
          </a:p>
        </p:txBody>
      </p:sp>
      <p:pic>
        <p:nvPicPr>
          <p:cNvPr id="2050" name="Picture 2" descr="Pin on Printables :)">
            <a:extLst>
              <a:ext uri="{FF2B5EF4-FFF2-40B4-BE49-F238E27FC236}">
                <a16:creationId xmlns:a16="http://schemas.microsoft.com/office/drawing/2014/main" id="{60E0C665-2536-351F-B5C6-C75C7FD5F4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4615" y="1967548"/>
            <a:ext cx="2257425" cy="202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52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1AEC1D-F004-0D3E-4000-1BCE2DB9D50F}"/>
              </a:ext>
            </a:extLst>
          </p:cNvPr>
          <p:cNvSpPr>
            <a:spLocks noGrp="1"/>
          </p:cNvSpPr>
          <p:nvPr>
            <p:ph type="title"/>
          </p:nvPr>
        </p:nvSpPr>
        <p:spPr>
          <a:xfrm>
            <a:off x="838199" y="203200"/>
            <a:ext cx="10515600" cy="5181600"/>
          </a:xfrm>
          <a:solidFill>
            <a:schemeClr val="bg1"/>
          </a:solidFill>
        </p:spPr>
        <p:txBody>
          <a:bodyPr>
            <a:normAutofit fontScale="90000"/>
          </a:bodyPr>
          <a:lstStyle/>
          <a:p>
            <a:br>
              <a:rPr lang="en-GB" sz="3200" dirty="0">
                <a:latin typeface="Comic Sans MS" panose="030F0702030302020204" pitchFamily="66" charset="0"/>
              </a:rPr>
            </a:br>
            <a:br>
              <a:rPr lang="en-GB" sz="3200" dirty="0">
                <a:latin typeface="Comic Sans MS" panose="030F0702030302020204" pitchFamily="66" charset="0"/>
              </a:rPr>
            </a:br>
            <a:r>
              <a:rPr lang="en-GB" sz="3200" dirty="0">
                <a:latin typeface="Comic Sans MS" panose="030F0702030302020204" pitchFamily="66" charset="0"/>
              </a:rPr>
              <a:t>Children will predominantly be taught by their class teacher in their classroom.</a:t>
            </a:r>
            <a:br>
              <a:rPr lang="en-GB" sz="3200" dirty="0">
                <a:latin typeface="Comic Sans MS" panose="030F0702030302020204" pitchFamily="66" charset="0"/>
              </a:rPr>
            </a:br>
            <a:br>
              <a:rPr lang="en-GB" sz="3200" dirty="0">
                <a:latin typeface="Comic Sans MS" panose="030F0702030302020204" pitchFamily="66" charset="0"/>
              </a:rPr>
            </a:br>
            <a:r>
              <a:rPr lang="en-GB" sz="3200" dirty="0">
                <a:latin typeface="Comic Sans MS" panose="030F0702030302020204" pitchFamily="66" charset="0"/>
              </a:rPr>
              <a:t>Some subjects will be taught by different teachers – using our expertise, strengths and interests.</a:t>
            </a:r>
            <a:br>
              <a:rPr lang="en-GB" sz="3200" dirty="0">
                <a:latin typeface="Comic Sans MS" panose="030F0702030302020204" pitchFamily="66" charset="0"/>
              </a:rPr>
            </a:br>
            <a:br>
              <a:rPr lang="en-GB" sz="3200" dirty="0">
                <a:latin typeface="Comic Sans MS" panose="030F0702030302020204" pitchFamily="66" charset="0"/>
              </a:rPr>
            </a:br>
            <a:r>
              <a:rPr lang="en-GB" sz="3200" dirty="0">
                <a:latin typeface="Comic Sans MS" panose="030F0702030302020204" pitchFamily="66" charset="0"/>
              </a:rPr>
              <a:t>Mornings will be focused on Phonics, Reading, Maths and Writing.</a:t>
            </a:r>
            <a:br>
              <a:rPr lang="en-GB" sz="3200" dirty="0">
                <a:latin typeface="Comic Sans MS" panose="030F0702030302020204" pitchFamily="66" charset="0"/>
              </a:rPr>
            </a:br>
            <a:br>
              <a:rPr lang="en-GB" sz="3200" dirty="0">
                <a:latin typeface="Comic Sans MS" panose="030F0702030302020204" pitchFamily="66" charset="0"/>
              </a:rPr>
            </a:br>
            <a:r>
              <a:rPr lang="en-GB" sz="3200" dirty="0">
                <a:latin typeface="Comic Sans MS" panose="030F0702030302020204" pitchFamily="66" charset="0"/>
              </a:rPr>
              <a:t>Afternoons will be more focused on the Foundation subjects – Geography, History, RE, Science, Music, Art, Design and Technology</a:t>
            </a:r>
            <a:br>
              <a:rPr lang="en-GB" sz="3200" dirty="0">
                <a:latin typeface="Comic Sans MS" panose="030F0702030302020204" pitchFamily="66" charset="0"/>
              </a:rPr>
            </a:br>
            <a:br>
              <a:rPr lang="en-GB" sz="3200" dirty="0">
                <a:latin typeface="Comic Sans MS" panose="030F0702030302020204" pitchFamily="66" charset="0"/>
              </a:rPr>
            </a:br>
            <a:endParaRPr lang="en-GB" sz="3200" dirty="0">
              <a:latin typeface="Comic Sans MS" panose="030F0702030302020204" pitchFamily="66" charset="0"/>
            </a:endParaRPr>
          </a:p>
        </p:txBody>
      </p:sp>
      <p:pic>
        <p:nvPicPr>
          <p:cNvPr id="3074" name="Picture 2" descr="Children at School Clipart: Bringing Educational Materials to Life">
            <a:extLst>
              <a:ext uri="{FF2B5EF4-FFF2-40B4-BE49-F238E27FC236}">
                <a16:creationId xmlns:a16="http://schemas.microsoft.com/office/drawing/2014/main" id="{5AC610CA-40DE-4D52-36D3-FD4F9E138A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3157" y="4710429"/>
            <a:ext cx="2717483" cy="2072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778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D0D072-5F8C-D095-9C0C-D6600F7B43B7}"/>
              </a:ext>
            </a:extLst>
          </p:cNvPr>
          <p:cNvSpPr>
            <a:spLocks noGrp="1"/>
          </p:cNvSpPr>
          <p:nvPr>
            <p:ph type="title"/>
          </p:nvPr>
        </p:nvSpPr>
        <p:spPr>
          <a:xfrm>
            <a:off x="187750" y="289711"/>
            <a:ext cx="5239019" cy="784945"/>
          </a:xfrm>
          <a:solidFill>
            <a:schemeClr val="bg1"/>
          </a:solidFill>
          <a:ln>
            <a:solidFill>
              <a:srgbClr val="008000"/>
            </a:solidFill>
          </a:ln>
        </p:spPr>
        <p:txBody>
          <a:bodyPr/>
          <a:lstStyle/>
          <a:p>
            <a:r>
              <a:rPr lang="en-GB" dirty="0">
                <a:latin typeface="Comic Sans MS" panose="030F0702030302020204" pitchFamily="66" charset="0"/>
              </a:rPr>
              <a:t>Example Timetable</a:t>
            </a:r>
          </a:p>
        </p:txBody>
      </p:sp>
      <p:pic>
        <p:nvPicPr>
          <p:cNvPr id="2" name="Picture 1">
            <a:extLst>
              <a:ext uri="{FF2B5EF4-FFF2-40B4-BE49-F238E27FC236}">
                <a16:creationId xmlns:a16="http://schemas.microsoft.com/office/drawing/2014/main" id="{DF556999-5432-4D5A-A568-E42F4B8C9B00}"/>
              </a:ext>
            </a:extLst>
          </p:cNvPr>
          <p:cNvPicPr>
            <a:picLocks noChangeAspect="1"/>
          </p:cNvPicPr>
          <p:nvPr/>
        </p:nvPicPr>
        <p:blipFill>
          <a:blip r:embed="rId2"/>
          <a:stretch>
            <a:fillRect/>
          </a:stretch>
        </p:blipFill>
        <p:spPr>
          <a:xfrm>
            <a:off x="187750" y="1211025"/>
            <a:ext cx="8070130" cy="5468124"/>
          </a:xfrm>
          <a:prstGeom prst="rect">
            <a:avLst/>
          </a:prstGeom>
        </p:spPr>
      </p:pic>
    </p:spTree>
    <p:extLst>
      <p:ext uri="{BB962C8B-B14F-4D97-AF65-F5344CB8AC3E}">
        <p14:creationId xmlns:p14="http://schemas.microsoft.com/office/powerpoint/2010/main" val="1457018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1AEC1D-F004-0D3E-4000-1BCE2DB9D50F}"/>
              </a:ext>
            </a:extLst>
          </p:cNvPr>
          <p:cNvSpPr>
            <a:spLocks noGrp="1"/>
          </p:cNvSpPr>
          <p:nvPr>
            <p:ph type="title"/>
          </p:nvPr>
        </p:nvSpPr>
        <p:spPr>
          <a:xfrm>
            <a:off x="188536" y="141401"/>
            <a:ext cx="11462994" cy="6504495"/>
          </a:xfrm>
          <a:solidFill>
            <a:schemeClr val="bg1"/>
          </a:solidFill>
        </p:spPr>
        <p:txBody>
          <a:bodyPr>
            <a:normAutofit/>
          </a:bodyPr>
          <a:lstStyle/>
          <a:p>
            <a:r>
              <a:rPr lang="en-GB" sz="4000" b="1" u="sng" dirty="0">
                <a:latin typeface="Comic Sans MS" panose="030F0702030302020204" pitchFamily="66" charset="0"/>
              </a:rPr>
              <a:t>Forest School/Outdoor Learning</a:t>
            </a:r>
            <a:br>
              <a:rPr lang="en-GB" sz="4000" b="1" u="sng" dirty="0">
                <a:latin typeface="Comic Sans MS" panose="030F0702030302020204" pitchFamily="66" charset="0"/>
              </a:rPr>
            </a:br>
            <a:br>
              <a:rPr lang="en-GB" sz="4000" b="1" u="sng" dirty="0">
                <a:latin typeface="Comic Sans MS" panose="030F0702030302020204" pitchFamily="66" charset="0"/>
              </a:rPr>
            </a:br>
            <a:r>
              <a:rPr lang="en-GB" sz="2800" b="0" i="0" dirty="0">
                <a:solidFill>
                  <a:srgbClr val="202124"/>
                </a:solidFill>
                <a:effectLst/>
                <a:latin typeface="Comic Sans MS" panose="030F0702030302020204" pitchFamily="66" charset="0"/>
              </a:rPr>
              <a:t>Your child will have Forest School/Outdoor Learning </a:t>
            </a:r>
            <a:r>
              <a:rPr lang="en-GB" sz="2800" b="1" i="0" dirty="0">
                <a:solidFill>
                  <a:srgbClr val="202124"/>
                </a:solidFill>
                <a:effectLst/>
                <a:latin typeface="Comic Sans MS" panose="030F0702030302020204" pitchFamily="66" charset="0"/>
              </a:rPr>
              <a:t>every Friday</a:t>
            </a:r>
            <a:r>
              <a:rPr lang="en-GB" sz="2800" b="1" dirty="0">
                <a:solidFill>
                  <a:srgbClr val="202124"/>
                </a:solidFill>
                <a:latin typeface="Comic Sans MS" panose="030F0702030302020204" pitchFamily="66" charset="0"/>
              </a:rPr>
              <a:t> </a:t>
            </a:r>
            <a:r>
              <a:rPr lang="en-GB" sz="2800" b="0" i="0" dirty="0">
                <a:solidFill>
                  <a:srgbClr val="202124"/>
                </a:solidFill>
                <a:effectLst/>
                <a:latin typeface="Comic Sans MS" panose="030F0702030302020204" pitchFamily="66" charset="0"/>
              </a:rPr>
              <a:t>this year.</a:t>
            </a:r>
            <a:br>
              <a:rPr lang="en-GB" sz="2800" b="0" i="0" dirty="0">
                <a:solidFill>
                  <a:srgbClr val="202124"/>
                </a:solidFill>
                <a:effectLst/>
                <a:latin typeface="Comic Sans MS" panose="030F0702030302020204" pitchFamily="66" charset="0"/>
              </a:rPr>
            </a:br>
            <a:br>
              <a:rPr lang="en-GB" sz="2800" b="0" i="0" dirty="0">
                <a:solidFill>
                  <a:srgbClr val="202124"/>
                </a:solidFill>
                <a:effectLst/>
                <a:latin typeface="Comic Sans MS" panose="030F0702030302020204" pitchFamily="66" charset="0"/>
              </a:rPr>
            </a:br>
            <a:r>
              <a:rPr lang="en-GB" sz="2800" b="0" i="0" dirty="0">
                <a:solidFill>
                  <a:srgbClr val="202124"/>
                </a:solidFill>
                <a:effectLst/>
                <a:latin typeface="Comic Sans MS" panose="030F0702030302020204" pitchFamily="66" charset="0"/>
              </a:rPr>
              <a:t>They will need a pair of wellies and waterproofs each Friday.</a:t>
            </a:r>
            <a:br>
              <a:rPr lang="en-GB" sz="2800" b="0" i="0" dirty="0">
                <a:solidFill>
                  <a:srgbClr val="202124"/>
                </a:solidFill>
                <a:effectLst/>
                <a:latin typeface="Comic Sans MS" panose="030F0702030302020204" pitchFamily="66" charset="0"/>
              </a:rPr>
            </a:br>
            <a:br>
              <a:rPr lang="en-GB" sz="2800" b="0" i="0" dirty="0">
                <a:solidFill>
                  <a:srgbClr val="202124"/>
                </a:solidFill>
                <a:effectLst/>
                <a:latin typeface="Comic Sans MS" panose="030F0702030302020204" pitchFamily="66" charset="0"/>
              </a:rPr>
            </a:br>
            <a:r>
              <a:rPr lang="en-GB" sz="2800" b="0" i="0" dirty="0">
                <a:solidFill>
                  <a:srgbClr val="202124"/>
                </a:solidFill>
                <a:effectLst/>
                <a:latin typeface="Comic Sans MS" panose="030F0702030302020204" pitchFamily="66" charset="0"/>
              </a:rPr>
              <a:t>Friday will also be our </a:t>
            </a:r>
            <a:r>
              <a:rPr lang="en-GB" sz="2800" b="1" i="0" dirty="0">
                <a:solidFill>
                  <a:srgbClr val="202124"/>
                </a:solidFill>
                <a:effectLst/>
                <a:latin typeface="Comic Sans MS" panose="030F0702030302020204" pitchFamily="66" charset="0"/>
              </a:rPr>
              <a:t>PE day</a:t>
            </a:r>
            <a:r>
              <a:rPr lang="en-GB" sz="2800" b="0" i="0" dirty="0">
                <a:solidFill>
                  <a:srgbClr val="202124"/>
                </a:solidFill>
                <a:effectLst/>
                <a:latin typeface="Comic Sans MS" panose="030F0702030302020204" pitchFamily="66" charset="0"/>
              </a:rPr>
              <a:t>. Children can come to school in their PE kits on a Friday.</a:t>
            </a:r>
            <a:br>
              <a:rPr lang="en-GB" sz="2800" b="0" i="0" dirty="0">
                <a:solidFill>
                  <a:srgbClr val="202124"/>
                </a:solidFill>
                <a:effectLst/>
                <a:latin typeface="Comic Sans MS" panose="030F0702030302020204" pitchFamily="66" charset="0"/>
              </a:rPr>
            </a:br>
            <a:br>
              <a:rPr lang="en-GB" sz="2800" b="0" i="0" dirty="0">
                <a:solidFill>
                  <a:srgbClr val="202124"/>
                </a:solidFill>
                <a:effectLst/>
                <a:latin typeface="Comic Sans MS" panose="030F0702030302020204" pitchFamily="66" charset="0"/>
              </a:rPr>
            </a:br>
            <a:r>
              <a:rPr lang="en-GB" sz="2800" b="1" i="0" dirty="0">
                <a:solidFill>
                  <a:srgbClr val="202124"/>
                </a:solidFill>
                <a:effectLst/>
                <a:latin typeface="Comic Sans MS" panose="030F0702030302020204" pitchFamily="66" charset="0"/>
              </a:rPr>
              <a:t>Forest School Evening </a:t>
            </a:r>
            <a:r>
              <a:rPr lang="en-GB" sz="2800" b="0" i="0" dirty="0">
                <a:solidFill>
                  <a:srgbClr val="202124"/>
                </a:solidFill>
                <a:effectLst/>
                <a:latin typeface="Comic Sans MS" panose="030F0702030302020204" pitchFamily="66" charset="0"/>
              </a:rPr>
              <a:t>– During the Summer Term, Year 1 and 2 come back to school for some Forest School fun. Year 2 spend the night at school!</a:t>
            </a:r>
            <a:endParaRPr lang="en-GB" sz="4000" b="1" u="sng" dirty="0">
              <a:latin typeface="Comic Sans MS" panose="030F0702030302020204" pitchFamily="66" charset="0"/>
            </a:endParaRPr>
          </a:p>
        </p:txBody>
      </p:sp>
      <p:pic>
        <p:nvPicPr>
          <p:cNvPr id="4098" name="Picture 2" descr="Parent's Guide - Early learning: Forest School | Nursery World">
            <a:extLst>
              <a:ext uri="{FF2B5EF4-FFF2-40B4-BE49-F238E27FC236}">
                <a16:creationId xmlns:a16="http://schemas.microsoft.com/office/drawing/2014/main" id="{BF7A1B1F-2FF1-2813-BF3D-BC51309C59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34" t="11406" r="5756" b="9159"/>
          <a:stretch/>
        </p:blipFill>
        <p:spPr bwMode="auto">
          <a:xfrm>
            <a:off x="8996291" y="0"/>
            <a:ext cx="2819789"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35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94B5EA6-2F17-FF73-6EE1-1E0D2B56571D}"/>
              </a:ext>
            </a:extLst>
          </p:cNvPr>
          <p:cNvSpPr txBox="1"/>
          <p:nvPr/>
        </p:nvSpPr>
        <p:spPr>
          <a:xfrm>
            <a:off x="106680" y="335845"/>
            <a:ext cx="11963400" cy="6432530"/>
          </a:xfrm>
          <a:prstGeom prst="rect">
            <a:avLst/>
          </a:prstGeom>
          <a:solidFill>
            <a:schemeClr val="bg1"/>
          </a:solidFill>
        </p:spPr>
        <p:txBody>
          <a:bodyPr wrap="square" rtlCol="0">
            <a:spAutoFit/>
          </a:bodyPr>
          <a:lstStyle/>
          <a:p>
            <a:r>
              <a:rPr lang="en-GB" sz="2800" b="1" u="sng" dirty="0">
                <a:solidFill>
                  <a:srgbClr val="008000"/>
                </a:solidFill>
                <a:latin typeface="Comic Sans MS" panose="030F0702030302020204" pitchFamily="66" charset="0"/>
              </a:rPr>
              <a:t>Learning in Year 1 and 2</a:t>
            </a:r>
          </a:p>
          <a:p>
            <a:r>
              <a:rPr lang="en-GB" sz="2400" dirty="0">
                <a:latin typeface="Comic Sans MS" panose="030F0702030302020204" pitchFamily="66" charset="0"/>
              </a:rPr>
              <a:t>As we move to a 1 form entry school, the children will cover different topics in Year 1 and 2.</a:t>
            </a:r>
          </a:p>
          <a:p>
            <a:endParaRPr lang="en-GB" sz="2800" dirty="0">
              <a:latin typeface="Comic Sans MS" panose="030F0702030302020204" pitchFamily="66" charset="0"/>
            </a:endParaRPr>
          </a:p>
          <a:p>
            <a:endParaRPr lang="en-GB" sz="2800" dirty="0">
              <a:latin typeface="Comic Sans MS" panose="030F0702030302020204" pitchFamily="66" charset="0"/>
            </a:endParaRPr>
          </a:p>
          <a:p>
            <a:endParaRPr lang="en-GB" sz="2800" dirty="0">
              <a:latin typeface="Comic Sans MS" panose="030F0702030302020204" pitchFamily="66" charset="0"/>
            </a:endParaRPr>
          </a:p>
          <a:p>
            <a:endParaRPr lang="en-GB" sz="2800" dirty="0">
              <a:latin typeface="Comic Sans MS" panose="030F0702030302020204" pitchFamily="66" charset="0"/>
            </a:endParaRPr>
          </a:p>
          <a:p>
            <a:endParaRPr lang="en-GB" sz="2800" dirty="0">
              <a:latin typeface="Comic Sans MS" panose="030F0702030302020204" pitchFamily="66" charset="0"/>
            </a:endParaRPr>
          </a:p>
          <a:p>
            <a:endParaRPr lang="en-GB" sz="2800" dirty="0">
              <a:latin typeface="Comic Sans MS" panose="030F0702030302020204" pitchFamily="66" charset="0"/>
            </a:endParaRPr>
          </a:p>
          <a:p>
            <a:endParaRPr lang="en-GB" sz="2800" dirty="0">
              <a:latin typeface="Comic Sans MS" panose="030F0702030302020204" pitchFamily="66" charset="0"/>
            </a:endParaRPr>
          </a:p>
          <a:p>
            <a:endParaRPr lang="en-GB" sz="2800" dirty="0">
              <a:latin typeface="Comic Sans MS" panose="030F0702030302020204" pitchFamily="66" charset="0"/>
            </a:endParaRPr>
          </a:p>
          <a:p>
            <a:endParaRPr lang="en-GB" sz="2800" dirty="0">
              <a:latin typeface="Comic Sans MS" panose="030F0702030302020204" pitchFamily="66" charset="0"/>
            </a:endParaRPr>
          </a:p>
          <a:p>
            <a:endParaRPr lang="en-GB" sz="2800" dirty="0">
              <a:latin typeface="Comic Sans MS" panose="030F0702030302020204" pitchFamily="66" charset="0"/>
            </a:endParaRPr>
          </a:p>
          <a:p>
            <a:endParaRPr lang="en-GB" sz="2800" dirty="0">
              <a:latin typeface="Comic Sans MS" panose="030F0702030302020204" pitchFamily="66" charset="0"/>
            </a:endParaRPr>
          </a:p>
          <a:p>
            <a:endParaRPr lang="en-GB" sz="2800" dirty="0">
              <a:latin typeface="Comic Sans MS" panose="030F0702030302020204" pitchFamily="66" charset="0"/>
            </a:endParaRPr>
          </a:p>
        </p:txBody>
      </p:sp>
      <p:sp>
        <p:nvSpPr>
          <p:cNvPr id="9" name="TextBox 8">
            <a:extLst>
              <a:ext uri="{FF2B5EF4-FFF2-40B4-BE49-F238E27FC236}">
                <a16:creationId xmlns:a16="http://schemas.microsoft.com/office/drawing/2014/main" id="{7BA917F5-D52C-3014-95D5-588EB52191BD}"/>
              </a:ext>
            </a:extLst>
          </p:cNvPr>
          <p:cNvSpPr txBox="1"/>
          <p:nvPr/>
        </p:nvSpPr>
        <p:spPr>
          <a:xfrm>
            <a:off x="208280" y="1641020"/>
            <a:ext cx="5786120" cy="4893647"/>
          </a:xfrm>
          <a:prstGeom prst="rect">
            <a:avLst/>
          </a:prstGeom>
          <a:noFill/>
          <a:ln w="57150">
            <a:solidFill>
              <a:srgbClr val="008000"/>
            </a:solidFill>
          </a:ln>
        </p:spPr>
        <p:txBody>
          <a:bodyPr wrap="square" rtlCol="0">
            <a:spAutoFit/>
          </a:bodyPr>
          <a:lstStyle/>
          <a:p>
            <a:r>
              <a:rPr lang="en-GB" sz="2400" b="1" dirty="0">
                <a:latin typeface="Comic Sans MS" panose="030F0702030302020204" pitchFamily="66" charset="0"/>
              </a:rPr>
              <a:t>Year 1 Learning</a:t>
            </a:r>
          </a:p>
          <a:p>
            <a:endParaRPr lang="en-GB" sz="2400" dirty="0">
              <a:latin typeface="Comic Sans MS" panose="030F0702030302020204" pitchFamily="66" charset="0"/>
            </a:endParaRPr>
          </a:p>
          <a:p>
            <a:r>
              <a:rPr lang="en-GB" sz="2400" dirty="0">
                <a:latin typeface="Comic Sans MS" panose="030F0702030302020204" pitchFamily="66" charset="0"/>
              </a:rPr>
              <a:t>Autumn 1 – Uniquely Me!</a:t>
            </a:r>
          </a:p>
          <a:p>
            <a:endParaRPr lang="en-GB" sz="2400" dirty="0">
              <a:latin typeface="Comic Sans MS" panose="030F0702030302020204" pitchFamily="66" charset="0"/>
            </a:endParaRPr>
          </a:p>
          <a:p>
            <a:r>
              <a:rPr lang="en-GB" sz="2400" dirty="0">
                <a:latin typeface="Comic Sans MS" panose="030F0702030302020204" pitchFamily="66" charset="0"/>
              </a:rPr>
              <a:t>Autumn 2 – Memory Box</a:t>
            </a:r>
          </a:p>
          <a:p>
            <a:endParaRPr lang="en-GB" sz="2400" dirty="0">
              <a:latin typeface="Comic Sans MS" panose="030F0702030302020204" pitchFamily="66" charset="0"/>
            </a:endParaRPr>
          </a:p>
          <a:p>
            <a:r>
              <a:rPr lang="en-GB" sz="2400" dirty="0">
                <a:latin typeface="Comic Sans MS" panose="030F0702030302020204" pitchFamily="66" charset="0"/>
              </a:rPr>
              <a:t>Spring 1 – Huff Puff and Build it Tough</a:t>
            </a:r>
          </a:p>
          <a:p>
            <a:endParaRPr lang="en-GB" sz="2400" dirty="0">
              <a:latin typeface="Comic Sans MS" panose="030F0702030302020204" pitchFamily="66" charset="0"/>
            </a:endParaRPr>
          </a:p>
          <a:p>
            <a:r>
              <a:rPr lang="en-GB" sz="2400" dirty="0">
                <a:latin typeface="Comic Sans MS" panose="030F0702030302020204" pitchFamily="66" charset="0"/>
              </a:rPr>
              <a:t>Spring 2 – Polar Explorers</a:t>
            </a:r>
          </a:p>
          <a:p>
            <a:endParaRPr lang="en-GB" sz="2400" dirty="0">
              <a:latin typeface="Comic Sans MS" panose="030F0702030302020204" pitchFamily="66" charset="0"/>
            </a:endParaRPr>
          </a:p>
          <a:p>
            <a:r>
              <a:rPr lang="en-GB" sz="2400" dirty="0">
                <a:latin typeface="Comic Sans MS" panose="030F0702030302020204" pitchFamily="66" charset="0"/>
              </a:rPr>
              <a:t>Summer 1 – Bugs and Buds</a:t>
            </a:r>
          </a:p>
          <a:p>
            <a:endParaRPr lang="en-GB" sz="2400" dirty="0">
              <a:latin typeface="Comic Sans MS" panose="030F0702030302020204" pitchFamily="66" charset="0"/>
            </a:endParaRPr>
          </a:p>
          <a:p>
            <a:r>
              <a:rPr lang="en-GB" sz="2400" dirty="0">
                <a:latin typeface="Comic Sans MS" panose="030F0702030302020204" pitchFamily="66" charset="0"/>
              </a:rPr>
              <a:t>Summer 2 – Dinosaur Planet</a:t>
            </a:r>
          </a:p>
        </p:txBody>
      </p:sp>
      <p:sp>
        <p:nvSpPr>
          <p:cNvPr id="13" name="TextBox 12">
            <a:extLst>
              <a:ext uri="{FF2B5EF4-FFF2-40B4-BE49-F238E27FC236}">
                <a16:creationId xmlns:a16="http://schemas.microsoft.com/office/drawing/2014/main" id="{E5ED9352-2674-897F-E985-1FDF44C3BD87}"/>
              </a:ext>
            </a:extLst>
          </p:cNvPr>
          <p:cNvSpPr txBox="1"/>
          <p:nvPr/>
        </p:nvSpPr>
        <p:spPr>
          <a:xfrm>
            <a:off x="6139180" y="1641020"/>
            <a:ext cx="5786120" cy="4893647"/>
          </a:xfrm>
          <a:prstGeom prst="rect">
            <a:avLst/>
          </a:prstGeom>
          <a:noFill/>
          <a:ln w="57150">
            <a:solidFill>
              <a:srgbClr val="008000"/>
            </a:solidFill>
          </a:ln>
        </p:spPr>
        <p:txBody>
          <a:bodyPr wrap="square" rtlCol="0">
            <a:spAutoFit/>
          </a:bodyPr>
          <a:lstStyle/>
          <a:p>
            <a:r>
              <a:rPr lang="en-GB" sz="2400" b="1" dirty="0">
                <a:latin typeface="Comic Sans MS" panose="030F0702030302020204" pitchFamily="66" charset="0"/>
              </a:rPr>
              <a:t>Year 2 Learning</a:t>
            </a:r>
          </a:p>
          <a:p>
            <a:endParaRPr lang="en-GB" sz="2400" dirty="0">
              <a:latin typeface="Comic Sans MS" panose="030F0702030302020204" pitchFamily="66" charset="0"/>
            </a:endParaRPr>
          </a:p>
          <a:p>
            <a:r>
              <a:rPr lang="en-GB" sz="2400" dirty="0">
                <a:latin typeface="Comic Sans MS" panose="030F0702030302020204" pitchFamily="66" charset="0"/>
              </a:rPr>
              <a:t>Autumn 1 – Uniquely Me! </a:t>
            </a:r>
          </a:p>
          <a:p>
            <a:endParaRPr lang="en-GB" sz="2400" dirty="0">
              <a:latin typeface="Comic Sans MS" panose="030F0702030302020204" pitchFamily="66" charset="0"/>
            </a:endParaRPr>
          </a:p>
          <a:p>
            <a:r>
              <a:rPr lang="en-GB" sz="2400" dirty="0">
                <a:latin typeface="Comic Sans MS" panose="030F0702030302020204" pitchFamily="66" charset="0"/>
              </a:rPr>
              <a:t>Autumn 2 – Fire! Fire!</a:t>
            </a:r>
          </a:p>
          <a:p>
            <a:endParaRPr lang="en-GB" sz="2400" dirty="0">
              <a:latin typeface="Comic Sans MS" panose="030F0702030302020204" pitchFamily="66" charset="0"/>
            </a:endParaRPr>
          </a:p>
          <a:p>
            <a:r>
              <a:rPr lang="en-GB" sz="2400" dirty="0">
                <a:latin typeface="Comic Sans MS" panose="030F0702030302020204" pitchFamily="66" charset="0"/>
              </a:rPr>
              <a:t>Spring 1 – In Outer Space</a:t>
            </a:r>
          </a:p>
          <a:p>
            <a:endParaRPr lang="en-GB" sz="2400" dirty="0">
              <a:latin typeface="Comic Sans MS" panose="030F0702030302020204" pitchFamily="66" charset="0"/>
            </a:endParaRPr>
          </a:p>
          <a:p>
            <a:r>
              <a:rPr lang="en-GB" sz="2400" dirty="0">
                <a:latin typeface="Comic Sans MS" panose="030F0702030302020204" pitchFamily="66" charset="0"/>
              </a:rPr>
              <a:t>Spring 2 – Jungle Explorers</a:t>
            </a:r>
          </a:p>
          <a:p>
            <a:endParaRPr lang="en-GB" sz="2400" dirty="0">
              <a:latin typeface="Comic Sans MS" panose="030F0702030302020204" pitchFamily="66" charset="0"/>
            </a:endParaRPr>
          </a:p>
          <a:p>
            <a:r>
              <a:rPr lang="en-GB" sz="2400" dirty="0">
                <a:latin typeface="Comic Sans MS" panose="030F0702030302020204" pitchFamily="66" charset="0"/>
              </a:rPr>
              <a:t>Summer 1 – Microhabitats</a:t>
            </a:r>
          </a:p>
          <a:p>
            <a:endParaRPr lang="en-GB" sz="2400" dirty="0">
              <a:latin typeface="Comic Sans MS" panose="030F0702030302020204" pitchFamily="66" charset="0"/>
            </a:endParaRPr>
          </a:p>
          <a:p>
            <a:r>
              <a:rPr lang="en-GB" sz="2400" dirty="0">
                <a:latin typeface="Comic Sans MS" panose="030F0702030302020204" pitchFamily="66" charset="0"/>
              </a:rPr>
              <a:t>Summer 2 – Kings and Queens</a:t>
            </a:r>
          </a:p>
        </p:txBody>
      </p:sp>
      <p:pic>
        <p:nvPicPr>
          <p:cNvPr id="3" name="Picture 2">
            <a:extLst>
              <a:ext uri="{FF2B5EF4-FFF2-40B4-BE49-F238E27FC236}">
                <a16:creationId xmlns:a16="http://schemas.microsoft.com/office/drawing/2014/main" id="{1827C8B8-327E-9032-8D21-5A697141F137}"/>
              </a:ext>
            </a:extLst>
          </p:cNvPr>
          <p:cNvPicPr>
            <a:picLocks noChangeAspect="1"/>
          </p:cNvPicPr>
          <p:nvPr/>
        </p:nvPicPr>
        <p:blipFill>
          <a:blip r:embed="rId2"/>
          <a:stretch>
            <a:fillRect/>
          </a:stretch>
        </p:blipFill>
        <p:spPr>
          <a:xfrm>
            <a:off x="3738557" y="1230692"/>
            <a:ext cx="1597166" cy="1111071"/>
          </a:xfrm>
          <a:prstGeom prst="rect">
            <a:avLst/>
          </a:prstGeom>
        </p:spPr>
      </p:pic>
      <p:pic>
        <p:nvPicPr>
          <p:cNvPr id="6" name="Picture 5">
            <a:extLst>
              <a:ext uri="{FF2B5EF4-FFF2-40B4-BE49-F238E27FC236}">
                <a16:creationId xmlns:a16="http://schemas.microsoft.com/office/drawing/2014/main" id="{500D6611-522C-D4DF-2151-426CAAD79368}"/>
              </a:ext>
            </a:extLst>
          </p:cNvPr>
          <p:cNvPicPr>
            <a:picLocks noChangeAspect="1"/>
          </p:cNvPicPr>
          <p:nvPr/>
        </p:nvPicPr>
        <p:blipFill>
          <a:blip r:embed="rId3"/>
          <a:stretch>
            <a:fillRect/>
          </a:stretch>
        </p:blipFill>
        <p:spPr>
          <a:xfrm>
            <a:off x="3781856" y="2462564"/>
            <a:ext cx="958207" cy="988695"/>
          </a:xfrm>
          <a:prstGeom prst="rect">
            <a:avLst/>
          </a:prstGeom>
        </p:spPr>
      </p:pic>
      <p:pic>
        <p:nvPicPr>
          <p:cNvPr id="8" name="Picture 7">
            <a:extLst>
              <a:ext uri="{FF2B5EF4-FFF2-40B4-BE49-F238E27FC236}">
                <a16:creationId xmlns:a16="http://schemas.microsoft.com/office/drawing/2014/main" id="{0FAD4197-B73D-7F25-4DE8-71C5C48CC5EE}"/>
              </a:ext>
            </a:extLst>
          </p:cNvPr>
          <p:cNvPicPr>
            <a:picLocks noChangeAspect="1"/>
          </p:cNvPicPr>
          <p:nvPr/>
        </p:nvPicPr>
        <p:blipFill>
          <a:blip r:embed="rId4"/>
          <a:srcRect t="18455" b="16206"/>
          <a:stretch>
            <a:fillRect/>
          </a:stretch>
        </p:blipFill>
        <p:spPr>
          <a:xfrm>
            <a:off x="4696764" y="3089450"/>
            <a:ext cx="1139297" cy="831823"/>
          </a:xfrm>
          <a:prstGeom prst="rect">
            <a:avLst/>
          </a:prstGeom>
        </p:spPr>
      </p:pic>
      <p:pic>
        <p:nvPicPr>
          <p:cNvPr id="11" name="Picture 10">
            <a:extLst>
              <a:ext uri="{FF2B5EF4-FFF2-40B4-BE49-F238E27FC236}">
                <a16:creationId xmlns:a16="http://schemas.microsoft.com/office/drawing/2014/main" id="{DA0FEDE4-003B-12C0-3300-2EE605C74448}"/>
              </a:ext>
            </a:extLst>
          </p:cNvPr>
          <p:cNvPicPr>
            <a:picLocks noChangeAspect="1"/>
          </p:cNvPicPr>
          <p:nvPr/>
        </p:nvPicPr>
        <p:blipFill>
          <a:blip r:embed="rId5"/>
          <a:stretch>
            <a:fillRect/>
          </a:stretch>
        </p:blipFill>
        <p:spPr>
          <a:xfrm>
            <a:off x="4070772" y="4220790"/>
            <a:ext cx="1139297" cy="722921"/>
          </a:xfrm>
          <a:prstGeom prst="rect">
            <a:avLst/>
          </a:prstGeom>
        </p:spPr>
      </p:pic>
      <p:pic>
        <p:nvPicPr>
          <p:cNvPr id="14" name="Picture 13">
            <a:extLst>
              <a:ext uri="{FF2B5EF4-FFF2-40B4-BE49-F238E27FC236}">
                <a16:creationId xmlns:a16="http://schemas.microsoft.com/office/drawing/2014/main" id="{B5E4320D-47B6-C3D9-E2F0-255EB4E25DDB}"/>
              </a:ext>
            </a:extLst>
          </p:cNvPr>
          <p:cNvPicPr>
            <a:picLocks noChangeAspect="1"/>
          </p:cNvPicPr>
          <p:nvPr/>
        </p:nvPicPr>
        <p:blipFill>
          <a:blip r:embed="rId6"/>
          <a:stretch>
            <a:fillRect/>
          </a:stretch>
        </p:blipFill>
        <p:spPr>
          <a:xfrm>
            <a:off x="4908866" y="4992378"/>
            <a:ext cx="895622" cy="634188"/>
          </a:xfrm>
          <a:prstGeom prst="rect">
            <a:avLst/>
          </a:prstGeom>
        </p:spPr>
      </p:pic>
      <p:pic>
        <p:nvPicPr>
          <p:cNvPr id="16" name="Picture 15">
            <a:extLst>
              <a:ext uri="{FF2B5EF4-FFF2-40B4-BE49-F238E27FC236}">
                <a16:creationId xmlns:a16="http://schemas.microsoft.com/office/drawing/2014/main" id="{1B3D9F23-98DE-5847-F804-451AF2D952ED}"/>
              </a:ext>
            </a:extLst>
          </p:cNvPr>
          <p:cNvPicPr>
            <a:picLocks noChangeAspect="1"/>
          </p:cNvPicPr>
          <p:nvPr/>
        </p:nvPicPr>
        <p:blipFill>
          <a:blip r:embed="rId7"/>
          <a:stretch>
            <a:fillRect/>
          </a:stretch>
        </p:blipFill>
        <p:spPr>
          <a:xfrm>
            <a:off x="4381619" y="5651115"/>
            <a:ext cx="1422869" cy="798195"/>
          </a:xfrm>
          <a:prstGeom prst="rect">
            <a:avLst/>
          </a:prstGeom>
        </p:spPr>
      </p:pic>
      <p:pic>
        <p:nvPicPr>
          <p:cNvPr id="18" name="Picture 17">
            <a:extLst>
              <a:ext uri="{FF2B5EF4-FFF2-40B4-BE49-F238E27FC236}">
                <a16:creationId xmlns:a16="http://schemas.microsoft.com/office/drawing/2014/main" id="{C4456E75-76CA-1AA5-54B6-B29EAB70029F}"/>
              </a:ext>
            </a:extLst>
          </p:cNvPr>
          <p:cNvPicPr>
            <a:picLocks noChangeAspect="1"/>
          </p:cNvPicPr>
          <p:nvPr/>
        </p:nvPicPr>
        <p:blipFill>
          <a:blip r:embed="rId8"/>
          <a:srcRect l="20079" t="25139" r="23242" b="27163"/>
          <a:stretch>
            <a:fillRect/>
          </a:stretch>
        </p:blipFill>
        <p:spPr>
          <a:xfrm>
            <a:off x="9907842" y="1230692"/>
            <a:ext cx="2027618" cy="1131340"/>
          </a:xfrm>
          <a:prstGeom prst="rect">
            <a:avLst/>
          </a:prstGeom>
        </p:spPr>
      </p:pic>
      <p:pic>
        <p:nvPicPr>
          <p:cNvPr id="20" name="Picture 19">
            <a:extLst>
              <a:ext uri="{FF2B5EF4-FFF2-40B4-BE49-F238E27FC236}">
                <a16:creationId xmlns:a16="http://schemas.microsoft.com/office/drawing/2014/main" id="{A79C0F10-2696-60A7-8986-76B83403C484}"/>
              </a:ext>
            </a:extLst>
          </p:cNvPr>
          <p:cNvPicPr>
            <a:picLocks noChangeAspect="1"/>
          </p:cNvPicPr>
          <p:nvPr/>
        </p:nvPicPr>
        <p:blipFill>
          <a:blip r:embed="rId9"/>
          <a:stretch>
            <a:fillRect/>
          </a:stretch>
        </p:blipFill>
        <p:spPr>
          <a:xfrm>
            <a:off x="9458960" y="2772360"/>
            <a:ext cx="1425462" cy="806322"/>
          </a:xfrm>
          <a:prstGeom prst="rect">
            <a:avLst/>
          </a:prstGeom>
        </p:spPr>
      </p:pic>
      <p:pic>
        <p:nvPicPr>
          <p:cNvPr id="22" name="Picture 21">
            <a:extLst>
              <a:ext uri="{FF2B5EF4-FFF2-40B4-BE49-F238E27FC236}">
                <a16:creationId xmlns:a16="http://schemas.microsoft.com/office/drawing/2014/main" id="{AC092C12-C791-B5DA-A37E-27848C48FE55}"/>
              </a:ext>
            </a:extLst>
          </p:cNvPr>
          <p:cNvPicPr>
            <a:picLocks noChangeAspect="1"/>
          </p:cNvPicPr>
          <p:nvPr/>
        </p:nvPicPr>
        <p:blipFill>
          <a:blip r:embed="rId10"/>
          <a:stretch>
            <a:fillRect/>
          </a:stretch>
        </p:blipFill>
        <p:spPr>
          <a:xfrm>
            <a:off x="10714673" y="3089450"/>
            <a:ext cx="951865" cy="951865"/>
          </a:xfrm>
          <a:prstGeom prst="rect">
            <a:avLst/>
          </a:prstGeom>
        </p:spPr>
      </p:pic>
      <p:pic>
        <p:nvPicPr>
          <p:cNvPr id="24" name="Picture 23">
            <a:extLst>
              <a:ext uri="{FF2B5EF4-FFF2-40B4-BE49-F238E27FC236}">
                <a16:creationId xmlns:a16="http://schemas.microsoft.com/office/drawing/2014/main" id="{28441F3F-DF28-FDE4-E517-C16E92DE8567}"/>
              </a:ext>
            </a:extLst>
          </p:cNvPr>
          <p:cNvPicPr>
            <a:picLocks noChangeAspect="1"/>
          </p:cNvPicPr>
          <p:nvPr/>
        </p:nvPicPr>
        <p:blipFill>
          <a:blip r:embed="rId11"/>
          <a:stretch>
            <a:fillRect/>
          </a:stretch>
        </p:blipFill>
        <p:spPr>
          <a:xfrm flipH="1">
            <a:off x="10241076" y="4157436"/>
            <a:ext cx="1425462" cy="893208"/>
          </a:xfrm>
          <a:prstGeom prst="rect">
            <a:avLst/>
          </a:prstGeom>
        </p:spPr>
      </p:pic>
      <p:pic>
        <p:nvPicPr>
          <p:cNvPr id="26" name="Picture 25">
            <a:extLst>
              <a:ext uri="{FF2B5EF4-FFF2-40B4-BE49-F238E27FC236}">
                <a16:creationId xmlns:a16="http://schemas.microsoft.com/office/drawing/2014/main" id="{1F847C55-9BA1-E86F-E481-A62AD693B9D0}"/>
              </a:ext>
            </a:extLst>
          </p:cNvPr>
          <p:cNvPicPr>
            <a:picLocks noChangeAspect="1"/>
          </p:cNvPicPr>
          <p:nvPr/>
        </p:nvPicPr>
        <p:blipFill>
          <a:blip r:embed="rId12"/>
          <a:stretch>
            <a:fillRect/>
          </a:stretch>
        </p:blipFill>
        <p:spPr>
          <a:xfrm>
            <a:off x="10798185" y="5143952"/>
            <a:ext cx="896190" cy="634039"/>
          </a:xfrm>
          <a:prstGeom prst="rect">
            <a:avLst/>
          </a:prstGeom>
        </p:spPr>
      </p:pic>
      <p:pic>
        <p:nvPicPr>
          <p:cNvPr id="28" name="Picture 27">
            <a:extLst>
              <a:ext uri="{FF2B5EF4-FFF2-40B4-BE49-F238E27FC236}">
                <a16:creationId xmlns:a16="http://schemas.microsoft.com/office/drawing/2014/main" id="{321A775B-1517-3D26-A5A9-B52A3C44AA0B}"/>
              </a:ext>
            </a:extLst>
          </p:cNvPr>
          <p:cNvPicPr>
            <a:picLocks noChangeAspect="1"/>
          </p:cNvPicPr>
          <p:nvPr/>
        </p:nvPicPr>
        <p:blipFill>
          <a:blip r:embed="rId13"/>
          <a:stretch>
            <a:fillRect/>
          </a:stretch>
        </p:blipFill>
        <p:spPr>
          <a:xfrm>
            <a:off x="10471926" y="5777991"/>
            <a:ext cx="1437357" cy="806322"/>
          </a:xfrm>
          <a:prstGeom prst="rect">
            <a:avLst/>
          </a:prstGeom>
        </p:spPr>
      </p:pic>
    </p:spTree>
    <p:extLst>
      <p:ext uri="{BB962C8B-B14F-4D97-AF65-F5344CB8AC3E}">
        <p14:creationId xmlns:p14="http://schemas.microsoft.com/office/powerpoint/2010/main" val="2803601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94B5EA6-2F17-FF73-6EE1-1E0D2B56571D}"/>
              </a:ext>
            </a:extLst>
          </p:cNvPr>
          <p:cNvSpPr txBox="1"/>
          <p:nvPr/>
        </p:nvSpPr>
        <p:spPr>
          <a:xfrm>
            <a:off x="152401" y="151179"/>
            <a:ext cx="11854542" cy="6555641"/>
          </a:xfrm>
          <a:prstGeom prst="rect">
            <a:avLst/>
          </a:prstGeom>
          <a:solidFill>
            <a:schemeClr val="bg1"/>
          </a:solidFill>
        </p:spPr>
        <p:txBody>
          <a:bodyPr wrap="square" rtlCol="0">
            <a:spAutoFit/>
          </a:bodyPr>
          <a:lstStyle/>
          <a:p>
            <a:r>
              <a:rPr lang="en-GB" sz="3600" b="1" u="sng" dirty="0">
                <a:solidFill>
                  <a:srgbClr val="008000"/>
                </a:solidFill>
                <a:latin typeface="Comic Sans MS" panose="030F0702030302020204" pitchFamily="66" charset="0"/>
              </a:rPr>
              <a:t>Possible Trips and Visitors</a:t>
            </a:r>
          </a:p>
          <a:p>
            <a:endParaRPr lang="en-GB" sz="2400" b="1" u="sng" dirty="0">
              <a:solidFill>
                <a:srgbClr val="008000"/>
              </a:solidFill>
              <a:latin typeface="Comic Sans MS" panose="030F0702030302020204" pitchFamily="66" charset="0"/>
            </a:endParaRPr>
          </a:p>
          <a:p>
            <a:r>
              <a:rPr lang="en-GB" sz="2400" b="1" dirty="0">
                <a:latin typeface="Comic Sans MS" panose="030F0702030302020204" pitchFamily="66" charset="0"/>
              </a:rPr>
              <a:t>Year 1:</a:t>
            </a:r>
          </a:p>
          <a:p>
            <a:r>
              <a:rPr lang="en-GB" sz="2400" b="1">
                <a:latin typeface="Comic Sans MS" panose="030F0702030302020204" pitchFamily="66" charset="0"/>
              </a:rPr>
              <a:t> </a:t>
            </a:r>
            <a:r>
              <a:rPr lang="en-GB" sz="2400">
                <a:latin typeface="Comic Sans MS" panose="030F0702030302020204" pitchFamily="66" charset="0"/>
              </a:rPr>
              <a:t>- </a:t>
            </a:r>
            <a:r>
              <a:rPr lang="en-GB" sz="2400" dirty="0">
                <a:latin typeface="Comic Sans MS" panose="030F0702030302020204" pitchFamily="66" charset="0"/>
              </a:rPr>
              <a:t>Autumn 1 – Nurse Visit</a:t>
            </a:r>
          </a:p>
          <a:p>
            <a:r>
              <a:rPr lang="en-GB" sz="2400" dirty="0">
                <a:latin typeface="Comic Sans MS" panose="030F0702030302020204" pitchFamily="66" charset="0"/>
              </a:rPr>
              <a:t>  - Autumn 2 –Toy Museum Visit</a:t>
            </a:r>
          </a:p>
          <a:p>
            <a:r>
              <a:rPr lang="en-GB" sz="2400" dirty="0">
                <a:latin typeface="Comic Sans MS" panose="030F0702030302020204" pitchFamily="66" charset="0"/>
              </a:rPr>
              <a:t>  - Spring 2 – National SeaLife Centre Birmingham</a:t>
            </a:r>
          </a:p>
          <a:p>
            <a:r>
              <a:rPr lang="en-GB" sz="2400" dirty="0">
                <a:latin typeface="Comic Sans MS" panose="030F0702030302020204" pitchFamily="66" charset="0"/>
              </a:rPr>
              <a:t>  - Summer 1 – Wolseley Centre Visitors into school</a:t>
            </a:r>
          </a:p>
          <a:p>
            <a:r>
              <a:rPr lang="en-GB" sz="2400" dirty="0">
                <a:latin typeface="Comic Sans MS" panose="030F0702030302020204" pitchFamily="66" charset="0"/>
              </a:rPr>
              <a:t>  - Summer 2 – Dinosaur Workshop in school</a:t>
            </a:r>
          </a:p>
          <a:p>
            <a:endParaRPr lang="en-GB" sz="2400" b="1" dirty="0">
              <a:latin typeface="Comic Sans MS" panose="030F0702030302020204" pitchFamily="66" charset="0"/>
            </a:endParaRPr>
          </a:p>
          <a:p>
            <a:r>
              <a:rPr lang="en-GB" sz="2400" b="1" dirty="0">
                <a:latin typeface="Comic Sans MS" panose="030F0702030302020204" pitchFamily="66" charset="0"/>
              </a:rPr>
              <a:t>Year 2</a:t>
            </a:r>
          </a:p>
          <a:p>
            <a:r>
              <a:rPr lang="en-GB" sz="2400" b="1" dirty="0">
                <a:latin typeface="Comic Sans MS" panose="030F0702030302020204" pitchFamily="66" charset="0"/>
              </a:rPr>
              <a:t> </a:t>
            </a:r>
            <a:r>
              <a:rPr lang="en-GB" sz="2400" dirty="0">
                <a:latin typeface="Comic Sans MS" panose="030F0702030302020204" pitchFamily="66" charset="0"/>
              </a:rPr>
              <a:t>- Autumn 1 – Walk around the local area</a:t>
            </a:r>
          </a:p>
          <a:p>
            <a:r>
              <a:rPr lang="en-GB" sz="2400" dirty="0">
                <a:latin typeface="Comic Sans MS" panose="030F0702030302020204" pitchFamily="66" charset="0"/>
              </a:rPr>
              <a:t> - Autumn 2 – Great Fire of London in school workshop/trip to local fire        </a:t>
            </a:r>
          </a:p>
          <a:p>
            <a:r>
              <a:rPr lang="en-GB" sz="2400" dirty="0">
                <a:latin typeface="Comic Sans MS" panose="030F0702030302020204" pitchFamily="66" charset="0"/>
              </a:rPr>
              <a:t>    station</a:t>
            </a:r>
          </a:p>
          <a:p>
            <a:r>
              <a:rPr lang="en-GB" sz="2400" dirty="0">
                <a:latin typeface="Comic Sans MS" panose="030F0702030302020204" pitchFamily="66" charset="0"/>
              </a:rPr>
              <a:t>- Spring 1 –Visit to Leicester Space Centre</a:t>
            </a:r>
          </a:p>
          <a:p>
            <a:r>
              <a:rPr lang="en-GB" sz="2400" dirty="0">
                <a:latin typeface="Comic Sans MS" panose="030F0702030302020204" pitchFamily="66" charset="0"/>
              </a:rPr>
              <a:t>- Summer 1 - Wolseley Centre Visitors into school</a:t>
            </a:r>
          </a:p>
          <a:p>
            <a:r>
              <a:rPr lang="en-GB" sz="2400" dirty="0">
                <a:latin typeface="Comic Sans MS" panose="030F0702030302020204" pitchFamily="66" charset="0"/>
              </a:rPr>
              <a:t> - Summer 2 – Visit to Warwick/Tamworth Castle</a:t>
            </a:r>
          </a:p>
          <a:p>
            <a:endParaRPr lang="en-GB" sz="2400" dirty="0">
              <a:latin typeface="Comic Sans MS" panose="030F0702030302020204" pitchFamily="66" charset="0"/>
            </a:endParaRPr>
          </a:p>
        </p:txBody>
      </p:sp>
      <p:pic>
        <p:nvPicPr>
          <p:cNvPr id="3" name="Picture 2">
            <a:extLst>
              <a:ext uri="{FF2B5EF4-FFF2-40B4-BE49-F238E27FC236}">
                <a16:creationId xmlns:a16="http://schemas.microsoft.com/office/drawing/2014/main" id="{49B01CDD-96D4-AE17-4DFB-25CEF9CBBFE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15600" y="151179"/>
            <a:ext cx="1076960" cy="1261984"/>
          </a:xfrm>
          <a:prstGeom prst="rect">
            <a:avLst/>
          </a:prstGeom>
          <a:noFill/>
          <a:ln>
            <a:noFill/>
          </a:ln>
        </p:spPr>
      </p:pic>
      <p:pic>
        <p:nvPicPr>
          <p:cNvPr id="4" name="Picture 3">
            <a:extLst>
              <a:ext uri="{FF2B5EF4-FFF2-40B4-BE49-F238E27FC236}">
                <a16:creationId xmlns:a16="http://schemas.microsoft.com/office/drawing/2014/main" id="{01D56B88-7113-1B7E-78CE-59E57A423D49}"/>
              </a:ext>
            </a:extLst>
          </p:cNvPr>
          <p:cNvPicPr>
            <a:picLocks noChangeAspect="1"/>
          </p:cNvPicPr>
          <p:nvPr/>
        </p:nvPicPr>
        <p:blipFill>
          <a:blip r:embed="rId3"/>
          <a:srcRect l="9545" t="18785" r="5752" b="10051"/>
          <a:stretch>
            <a:fillRect/>
          </a:stretch>
        </p:blipFill>
        <p:spPr>
          <a:xfrm>
            <a:off x="6710659" y="239485"/>
            <a:ext cx="1344770" cy="1694739"/>
          </a:xfrm>
          <a:prstGeom prst="rect">
            <a:avLst/>
          </a:prstGeom>
        </p:spPr>
      </p:pic>
      <p:pic>
        <p:nvPicPr>
          <p:cNvPr id="7" name="Picture 6">
            <a:extLst>
              <a:ext uri="{FF2B5EF4-FFF2-40B4-BE49-F238E27FC236}">
                <a16:creationId xmlns:a16="http://schemas.microsoft.com/office/drawing/2014/main" id="{1799BA64-9F32-3974-5606-F94902CE7F7D}"/>
              </a:ext>
            </a:extLst>
          </p:cNvPr>
          <p:cNvPicPr>
            <a:picLocks noChangeAspect="1"/>
          </p:cNvPicPr>
          <p:nvPr/>
        </p:nvPicPr>
        <p:blipFill>
          <a:blip r:embed="rId4"/>
          <a:stretch>
            <a:fillRect/>
          </a:stretch>
        </p:blipFill>
        <p:spPr>
          <a:xfrm>
            <a:off x="8196022" y="1195696"/>
            <a:ext cx="2213559" cy="1477055"/>
          </a:xfrm>
          <a:prstGeom prst="rect">
            <a:avLst/>
          </a:prstGeom>
        </p:spPr>
      </p:pic>
      <p:pic>
        <p:nvPicPr>
          <p:cNvPr id="9" name="Picture 8">
            <a:extLst>
              <a:ext uri="{FF2B5EF4-FFF2-40B4-BE49-F238E27FC236}">
                <a16:creationId xmlns:a16="http://schemas.microsoft.com/office/drawing/2014/main" id="{FC608D6C-5FE9-B182-E43E-A232AE81C152}"/>
              </a:ext>
            </a:extLst>
          </p:cNvPr>
          <p:cNvPicPr>
            <a:picLocks noChangeAspect="1"/>
          </p:cNvPicPr>
          <p:nvPr/>
        </p:nvPicPr>
        <p:blipFill>
          <a:blip r:embed="rId5"/>
          <a:srcRect t="14359" b="13181"/>
          <a:stretch>
            <a:fillRect/>
          </a:stretch>
        </p:blipFill>
        <p:spPr>
          <a:xfrm>
            <a:off x="8520890" y="2822801"/>
            <a:ext cx="2705683" cy="1477055"/>
          </a:xfrm>
          <a:prstGeom prst="rect">
            <a:avLst/>
          </a:prstGeom>
        </p:spPr>
      </p:pic>
      <p:pic>
        <p:nvPicPr>
          <p:cNvPr id="11" name="Picture 10">
            <a:extLst>
              <a:ext uri="{FF2B5EF4-FFF2-40B4-BE49-F238E27FC236}">
                <a16:creationId xmlns:a16="http://schemas.microsoft.com/office/drawing/2014/main" id="{71C9D666-4C5F-2832-2055-BC46CA848A16}"/>
              </a:ext>
            </a:extLst>
          </p:cNvPr>
          <p:cNvPicPr>
            <a:picLocks noChangeAspect="1"/>
          </p:cNvPicPr>
          <p:nvPr/>
        </p:nvPicPr>
        <p:blipFill>
          <a:blip r:embed="rId6"/>
          <a:stretch>
            <a:fillRect/>
          </a:stretch>
        </p:blipFill>
        <p:spPr>
          <a:xfrm>
            <a:off x="9154886" y="5225143"/>
            <a:ext cx="2240464" cy="1402481"/>
          </a:xfrm>
          <a:prstGeom prst="rect">
            <a:avLst/>
          </a:prstGeom>
        </p:spPr>
      </p:pic>
    </p:spTree>
    <p:extLst>
      <p:ext uri="{BB962C8B-B14F-4D97-AF65-F5344CB8AC3E}">
        <p14:creationId xmlns:p14="http://schemas.microsoft.com/office/powerpoint/2010/main" val="2684935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a:extLst>
            <a:ext uri="{FF2B5EF4-FFF2-40B4-BE49-F238E27FC236}">
              <a16:creationId xmlns:a16="http://schemas.microsoft.com/office/drawing/2014/main" id="{F1C9727F-CD4D-FFE9-D746-64BDE6FEE00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3A7C163-B685-878A-969D-61ABA5FD443E}"/>
              </a:ext>
            </a:extLst>
          </p:cNvPr>
          <p:cNvSpPr txBox="1"/>
          <p:nvPr/>
        </p:nvSpPr>
        <p:spPr>
          <a:xfrm>
            <a:off x="243840" y="179249"/>
            <a:ext cx="11684000" cy="5878532"/>
          </a:xfrm>
          <a:prstGeom prst="rect">
            <a:avLst/>
          </a:prstGeom>
          <a:solidFill>
            <a:schemeClr val="bg1"/>
          </a:solidFill>
        </p:spPr>
        <p:txBody>
          <a:bodyPr wrap="square" rtlCol="0">
            <a:spAutoFit/>
          </a:bodyPr>
          <a:lstStyle/>
          <a:p>
            <a:r>
              <a:rPr lang="en-GB" sz="4000" b="1" dirty="0">
                <a:latin typeface="Comic Sans MS" panose="030F0702030302020204" pitchFamily="66" charset="0"/>
              </a:rPr>
              <a:t>Home Reading</a:t>
            </a:r>
          </a:p>
          <a:p>
            <a:endParaRPr lang="en-GB" sz="2800" dirty="0">
              <a:latin typeface="Comic Sans MS" panose="030F0702030302020204" pitchFamily="66" charset="0"/>
            </a:endParaRPr>
          </a:p>
          <a:p>
            <a:r>
              <a:rPr lang="en-GB" sz="2800" dirty="0">
                <a:latin typeface="Comic Sans MS" panose="030F0702030302020204" pitchFamily="66" charset="0"/>
              </a:rPr>
              <a:t>We send 2 different types of books home from school:</a:t>
            </a:r>
          </a:p>
          <a:p>
            <a:endParaRPr lang="en-GB" sz="2800" dirty="0">
              <a:latin typeface="Comic Sans MS" panose="030F0702030302020204" pitchFamily="66" charset="0"/>
            </a:endParaRPr>
          </a:p>
          <a:p>
            <a:r>
              <a:rPr lang="en-GB" sz="2800" dirty="0">
                <a:latin typeface="Comic Sans MS" panose="030F0702030302020204" pitchFamily="66" charset="0"/>
              </a:rPr>
              <a:t> - </a:t>
            </a:r>
            <a:r>
              <a:rPr lang="en-GB" sz="2800" b="1" dirty="0">
                <a:latin typeface="Comic Sans MS" panose="030F0702030302020204" pitchFamily="66" charset="0"/>
              </a:rPr>
              <a:t>an eBook</a:t>
            </a:r>
            <a:r>
              <a:rPr lang="en-GB" sz="2800" dirty="0">
                <a:latin typeface="Comic Sans MS" panose="030F0702030302020204" pitchFamily="66" charset="0"/>
              </a:rPr>
              <a:t>. This book is closely matched to your child’s </a:t>
            </a:r>
          </a:p>
          <a:p>
            <a:r>
              <a:rPr lang="en-GB" sz="2800" dirty="0">
                <a:latin typeface="Comic Sans MS" panose="030F0702030302020204" pitchFamily="66" charset="0"/>
              </a:rPr>
              <a:t>phonic ability. It is the same book that they are reading with us in school.</a:t>
            </a:r>
          </a:p>
          <a:p>
            <a:r>
              <a:rPr lang="en-GB" sz="2800" dirty="0">
                <a:latin typeface="Comic Sans MS" panose="030F0702030302020204" pitchFamily="66" charset="0"/>
              </a:rPr>
              <a:t>This book will be sent home electronically once a week. It can be accessed by the Big Cat Collins website. </a:t>
            </a:r>
          </a:p>
          <a:p>
            <a:endParaRPr lang="en-GB" sz="2800" dirty="0">
              <a:latin typeface="Comic Sans MS" panose="030F0702030302020204" pitchFamily="66" charset="0"/>
            </a:endParaRPr>
          </a:p>
          <a:p>
            <a:r>
              <a:rPr lang="en-GB" sz="2800" dirty="0">
                <a:latin typeface="Comic Sans MS" panose="030F0702030302020204" pitchFamily="66" charset="0"/>
              </a:rPr>
              <a:t> - </a:t>
            </a:r>
            <a:r>
              <a:rPr lang="en-GB" sz="2800" b="1" dirty="0">
                <a:latin typeface="Comic Sans MS" panose="030F0702030302020204" pitchFamily="66" charset="0"/>
              </a:rPr>
              <a:t>A Fantastic 50 Book</a:t>
            </a:r>
            <a:r>
              <a:rPr lang="en-GB" sz="2800" dirty="0">
                <a:latin typeface="Comic Sans MS" panose="030F0702030302020204" pitchFamily="66" charset="0"/>
              </a:rPr>
              <a:t>. This is not linked to their reading ability and the children choose it because they like the look of it and want to read it for pleasure. </a:t>
            </a:r>
            <a:endParaRPr lang="en-GB" sz="2800" b="1" dirty="0">
              <a:latin typeface="Comic Sans MS" panose="030F0702030302020204" pitchFamily="66" charset="0"/>
            </a:endParaRPr>
          </a:p>
        </p:txBody>
      </p:sp>
      <p:pic>
        <p:nvPicPr>
          <p:cNvPr id="7170" name="Picture 2" descr="Collins Big Cat | Little Wandle Letters and Sounds Revised ebook libra">
            <a:extLst>
              <a:ext uri="{FF2B5EF4-FFF2-40B4-BE49-F238E27FC236}">
                <a16:creationId xmlns:a16="http://schemas.microsoft.com/office/drawing/2014/main" id="{67C4D68A-628C-CB5D-6F6D-ABDF419C2E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4092" y="5483881"/>
            <a:ext cx="1892935" cy="12324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hildren Reading Books Clipart | Free Images &amp; Illustrations">
            <a:extLst>
              <a:ext uri="{FF2B5EF4-FFF2-40B4-BE49-F238E27FC236}">
                <a16:creationId xmlns:a16="http://schemas.microsoft.com/office/drawing/2014/main" id="{289FBB46-208D-402C-8797-060C430828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0680" y="141668"/>
            <a:ext cx="1837160" cy="2184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523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DA2642-94C5-B06D-1C3C-93CD4360F923}"/>
              </a:ext>
            </a:extLst>
          </p:cNvPr>
          <p:cNvSpPr txBox="1"/>
          <p:nvPr/>
        </p:nvSpPr>
        <p:spPr>
          <a:xfrm>
            <a:off x="254000" y="321489"/>
            <a:ext cx="11684000" cy="3539430"/>
          </a:xfrm>
          <a:prstGeom prst="rect">
            <a:avLst/>
          </a:prstGeom>
          <a:solidFill>
            <a:schemeClr val="bg1"/>
          </a:solidFill>
        </p:spPr>
        <p:txBody>
          <a:bodyPr wrap="square" rtlCol="0">
            <a:spAutoFit/>
          </a:bodyPr>
          <a:lstStyle/>
          <a:p>
            <a:r>
              <a:rPr lang="en-GB" sz="3200" dirty="0">
                <a:latin typeface="Comic Sans MS" panose="030F0702030302020204" pitchFamily="66" charset="0"/>
              </a:rPr>
              <a:t>Your class teacher will let you know via Dojo which </a:t>
            </a:r>
          </a:p>
          <a:p>
            <a:r>
              <a:rPr lang="en-GB" sz="3200" dirty="0">
                <a:latin typeface="Comic Sans MS" panose="030F0702030302020204" pitchFamily="66" charset="0"/>
              </a:rPr>
              <a:t>days the books will be sent home and on which days </a:t>
            </a:r>
          </a:p>
          <a:p>
            <a:r>
              <a:rPr lang="en-GB" sz="3200" dirty="0">
                <a:latin typeface="Comic Sans MS" panose="030F0702030302020204" pitchFamily="66" charset="0"/>
              </a:rPr>
              <a:t>they need to be returned.</a:t>
            </a:r>
          </a:p>
          <a:p>
            <a:endParaRPr lang="en-GB" sz="3200" dirty="0">
              <a:latin typeface="Comic Sans MS" panose="030F0702030302020204" pitchFamily="66" charset="0"/>
            </a:endParaRPr>
          </a:p>
          <a:p>
            <a:endParaRPr lang="en-GB" sz="3200" b="1" dirty="0">
              <a:latin typeface="Comic Sans MS" panose="030F0702030302020204" pitchFamily="66" charset="0"/>
            </a:endParaRPr>
          </a:p>
          <a:p>
            <a:r>
              <a:rPr lang="en-GB" sz="3200" b="1" dirty="0">
                <a:latin typeface="Comic Sans MS" panose="030F0702030302020204" pitchFamily="66" charset="0"/>
              </a:rPr>
              <a:t>The class Reading Rabbit will come home with the “Reader of the Week” each Friday.</a:t>
            </a:r>
          </a:p>
        </p:txBody>
      </p:sp>
      <p:pic>
        <p:nvPicPr>
          <p:cNvPr id="3" name="Picture 2">
            <a:extLst>
              <a:ext uri="{FF2B5EF4-FFF2-40B4-BE49-F238E27FC236}">
                <a16:creationId xmlns:a16="http://schemas.microsoft.com/office/drawing/2014/main" id="{49B01CDD-96D4-AE17-4DFB-25CEF9CBBFE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40217" y="169089"/>
            <a:ext cx="1254443" cy="1469959"/>
          </a:xfrm>
          <a:prstGeom prst="rect">
            <a:avLst/>
          </a:prstGeom>
          <a:noFill/>
          <a:ln>
            <a:noFill/>
          </a:ln>
        </p:spPr>
      </p:pic>
      <p:pic>
        <p:nvPicPr>
          <p:cNvPr id="5" name="Picture 4">
            <a:extLst>
              <a:ext uri="{FF2B5EF4-FFF2-40B4-BE49-F238E27FC236}">
                <a16:creationId xmlns:a16="http://schemas.microsoft.com/office/drawing/2014/main" id="{E74E6877-7021-FEC8-6FA3-20B3EC13403C}"/>
              </a:ext>
            </a:extLst>
          </p:cNvPr>
          <p:cNvPicPr>
            <a:picLocks noChangeAspect="1"/>
          </p:cNvPicPr>
          <p:nvPr/>
        </p:nvPicPr>
        <p:blipFill>
          <a:blip r:embed="rId3"/>
          <a:stretch>
            <a:fillRect/>
          </a:stretch>
        </p:blipFill>
        <p:spPr>
          <a:xfrm>
            <a:off x="7995920" y="4238944"/>
            <a:ext cx="3448050" cy="2475700"/>
          </a:xfrm>
          <a:prstGeom prst="rect">
            <a:avLst/>
          </a:prstGeom>
        </p:spPr>
      </p:pic>
    </p:spTree>
    <p:extLst>
      <p:ext uri="{BB962C8B-B14F-4D97-AF65-F5344CB8AC3E}">
        <p14:creationId xmlns:p14="http://schemas.microsoft.com/office/powerpoint/2010/main" val="3547463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DA2642-94C5-B06D-1C3C-93CD4360F923}"/>
              </a:ext>
            </a:extLst>
          </p:cNvPr>
          <p:cNvSpPr txBox="1"/>
          <p:nvPr/>
        </p:nvSpPr>
        <p:spPr>
          <a:xfrm>
            <a:off x="243840" y="179249"/>
            <a:ext cx="11684000" cy="5878532"/>
          </a:xfrm>
          <a:prstGeom prst="rect">
            <a:avLst/>
          </a:prstGeom>
          <a:solidFill>
            <a:schemeClr val="bg1"/>
          </a:solidFill>
        </p:spPr>
        <p:txBody>
          <a:bodyPr wrap="square" rtlCol="0">
            <a:spAutoFit/>
          </a:bodyPr>
          <a:lstStyle/>
          <a:p>
            <a:r>
              <a:rPr lang="en-GB" sz="4000" b="1" dirty="0">
                <a:latin typeface="Comic Sans MS" panose="030F0702030302020204" pitchFamily="66" charset="0"/>
              </a:rPr>
              <a:t>Rewards:</a:t>
            </a:r>
          </a:p>
          <a:p>
            <a:r>
              <a:rPr lang="en-GB" sz="2800" b="1" dirty="0">
                <a:latin typeface="Comic Sans MS" panose="030F0702030302020204" pitchFamily="66" charset="0"/>
              </a:rPr>
              <a:t>- Dojo Monster Points</a:t>
            </a:r>
            <a:r>
              <a:rPr lang="en-GB" sz="2800" dirty="0">
                <a:latin typeface="Comic Sans MS" panose="030F0702030302020204" pitchFamily="66" charset="0"/>
              </a:rPr>
              <a:t>. These are awarded by school staff </a:t>
            </a:r>
          </a:p>
          <a:p>
            <a:r>
              <a:rPr lang="en-GB" sz="2800" dirty="0">
                <a:latin typeface="Comic Sans MS" panose="030F0702030302020204" pitchFamily="66" charset="0"/>
              </a:rPr>
              <a:t>for a range of different skills. It is an electronic system that tracks the number of points your child earns.</a:t>
            </a:r>
          </a:p>
          <a:p>
            <a:endParaRPr lang="en-GB" sz="2800" dirty="0">
              <a:latin typeface="Comic Sans MS" panose="030F0702030302020204" pitchFamily="66" charset="0"/>
            </a:endParaRPr>
          </a:p>
          <a:p>
            <a:endParaRPr lang="en-GB" sz="2800" dirty="0">
              <a:latin typeface="Comic Sans MS" panose="030F0702030302020204" pitchFamily="66" charset="0"/>
            </a:endParaRPr>
          </a:p>
          <a:p>
            <a:endParaRPr lang="en-GB" sz="2800" dirty="0">
              <a:latin typeface="Comic Sans MS" panose="030F0702030302020204" pitchFamily="66" charset="0"/>
            </a:endParaRPr>
          </a:p>
          <a:p>
            <a:r>
              <a:rPr lang="en-GB" sz="2800" dirty="0">
                <a:latin typeface="Comic Sans MS" panose="030F0702030302020204" pitchFamily="66" charset="0"/>
              </a:rPr>
              <a:t> - </a:t>
            </a:r>
            <a:r>
              <a:rPr lang="en-GB" sz="2800" b="1" dirty="0">
                <a:latin typeface="Comic Sans MS" panose="030F0702030302020204" pitchFamily="66" charset="0"/>
              </a:rPr>
              <a:t>TORCH Award</a:t>
            </a:r>
            <a:r>
              <a:rPr lang="en-GB" sz="2800" dirty="0">
                <a:latin typeface="Comic Sans MS" panose="030F0702030302020204" pitchFamily="66" charset="0"/>
              </a:rPr>
              <a:t>. Children who demonstrate one of our TORCH values will be awarded a certificate by Mrs O’Hare in a whole school assembly. You will be invited to the assembly.</a:t>
            </a:r>
          </a:p>
          <a:p>
            <a:endParaRPr lang="en-GB" sz="2800" dirty="0">
              <a:latin typeface="Comic Sans MS" panose="030F0702030302020204" pitchFamily="66" charset="0"/>
            </a:endParaRPr>
          </a:p>
          <a:p>
            <a:r>
              <a:rPr lang="en-GB" sz="2800" dirty="0">
                <a:latin typeface="Comic Sans MS" panose="030F0702030302020204" pitchFamily="66" charset="0"/>
              </a:rPr>
              <a:t>- </a:t>
            </a:r>
            <a:r>
              <a:rPr lang="en-GB" sz="2800" b="1" dirty="0">
                <a:latin typeface="Comic Sans MS" panose="030F0702030302020204" pitchFamily="66" charset="0"/>
              </a:rPr>
              <a:t>Photographs home </a:t>
            </a:r>
            <a:r>
              <a:rPr lang="en-GB" sz="2800" dirty="0">
                <a:latin typeface="Comic Sans MS" panose="030F0702030302020204" pitchFamily="66" charset="0"/>
              </a:rPr>
              <a:t>of a piece of work either we are really proud of or your child is really proud of.</a:t>
            </a:r>
            <a:endParaRPr lang="en-GB" sz="3600" dirty="0">
              <a:latin typeface="Comic Sans MS" panose="030F0702030302020204" pitchFamily="66" charset="0"/>
            </a:endParaRPr>
          </a:p>
        </p:txBody>
      </p:sp>
      <p:pic>
        <p:nvPicPr>
          <p:cNvPr id="9218" name="Picture 2" descr="Hidden Gems of ClassDojo — Customise Those Avatars!">
            <a:extLst>
              <a:ext uri="{FF2B5EF4-FFF2-40B4-BE49-F238E27FC236}">
                <a16:creationId xmlns:a16="http://schemas.microsoft.com/office/drawing/2014/main" id="{326F297D-2662-2A09-9EA6-22D91833EB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5201" b="15011"/>
          <a:stretch/>
        </p:blipFill>
        <p:spPr bwMode="auto">
          <a:xfrm>
            <a:off x="6878954" y="1798321"/>
            <a:ext cx="4286885" cy="1249676"/>
          </a:xfrm>
          <a:prstGeom prst="rect">
            <a:avLst/>
          </a:prstGeom>
          <a:noFill/>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1CF3D917-9C7F-0836-F302-76F434E84236}"/>
              </a:ext>
            </a:extLst>
          </p:cNvPr>
          <p:cNvSpPr/>
          <p:nvPr/>
        </p:nvSpPr>
        <p:spPr>
          <a:xfrm>
            <a:off x="6096000" y="5443101"/>
            <a:ext cx="1249046" cy="1229360"/>
          </a:xfrm>
          <a:prstGeom prst="star5">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tar: 5 Points 4">
            <a:extLst>
              <a:ext uri="{FF2B5EF4-FFF2-40B4-BE49-F238E27FC236}">
                <a16:creationId xmlns:a16="http://schemas.microsoft.com/office/drawing/2014/main" id="{C5CCD91F-9AED-865D-59D2-F78A5902075C}"/>
              </a:ext>
            </a:extLst>
          </p:cNvPr>
          <p:cNvSpPr/>
          <p:nvPr/>
        </p:nvSpPr>
        <p:spPr>
          <a:xfrm>
            <a:off x="10541316" y="5628640"/>
            <a:ext cx="1249046" cy="1229360"/>
          </a:xfrm>
          <a:prstGeom prst="star5">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tar: 5 Points 5">
            <a:extLst>
              <a:ext uri="{FF2B5EF4-FFF2-40B4-BE49-F238E27FC236}">
                <a16:creationId xmlns:a16="http://schemas.microsoft.com/office/drawing/2014/main" id="{FB27933D-7F18-421A-ED35-93A9103D19C6}"/>
              </a:ext>
            </a:extLst>
          </p:cNvPr>
          <p:cNvSpPr/>
          <p:nvPr/>
        </p:nvSpPr>
        <p:spPr>
          <a:xfrm>
            <a:off x="1687828" y="2029341"/>
            <a:ext cx="1249046" cy="1229360"/>
          </a:xfrm>
          <a:prstGeom prst="star5">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tar: 5 Points 6">
            <a:extLst>
              <a:ext uri="{FF2B5EF4-FFF2-40B4-BE49-F238E27FC236}">
                <a16:creationId xmlns:a16="http://schemas.microsoft.com/office/drawing/2014/main" id="{E6BFFE09-EE65-CC97-15DA-E53E301AB756}"/>
              </a:ext>
            </a:extLst>
          </p:cNvPr>
          <p:cNvSpPr/>
          <p:nvPr/>
        </p:nvSpPr>
        <p:spPr>
          <a:xfrm>
            <a:off x="9997439" y="4053839"/>
            <a:ext cx="1168399" cy="1113729"/>
          </a:xfrm>
          <a:prstGeom prst="star5">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tar: 5 Points 7">
            <a:extLst>
              <a:ext uri="{FF2B5EF4-FFF2-40B4-BE49-F238E27FC236}">
                <a16:creationId xmlns:a16="http://schemas.microsoft.com/office/drawing/2014/main" id="{60F70303-B5B5-F78F-E32B-7FC4632B5840}"/>
              </a:ext>
            </a:extLst>
          </p:cNvPr>
          <p:cNvSpPr/>
          <p:nvPr/>
        </p:nvSpPr>
        <p:spPr>
          <a:xfrm>
            <a:off x="4185920" y="2029341"/>
            <a:ext cx="1249046" cy="1229360"/>
          </a:xfrm>
          <a:prstGeom prst="star5">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60624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1AEC1D-F004-0D3E-4000-1BCE2DB9D50F}"/>
              </a:ext>
            </a:extLst>
          </p:cNvPr>
          <p:cNvSpPr>
            <a:spLocks noGrp="1"/>
          </p:cNvSpPr>
          <p:nvPr>
            <p:ph type="title"/>
          </p:nvPr>
        </p:nvSpPr>
        <p:spPr>
          <a:xfrm>
            <a:off x="949960" y="416560"/>
            <a:ext cx="10515600" cy="5791200"/>
          </a:xfrm>
          <a:solidFill>
            <a:schemeClr val="bg1"/>
          </a:solidFill>
        </p:spPr>
        <p:txBody>
          <a:bodyPr>
            <a:normAutofit fontScale="90000"/>
          </a:bodyPr>
          <a:lstStyle/>
          <a:p>
            <a:r>
              <a:rPr lang="en-GB" sz="2700" b="1" u="sng" dirty="0">
                <a:latin typeface="Comic Sans MS" panose="030F0702030302020204" pitchFamily="66" charset="0"/>
              </a:rPr>
              <a:t>Parents Meetings</a:t>
            </a:r>
            <a:br>
              <a:rPr lang="en-GB" sz="2700" b="1" u="sng" dirty="0">
                <a:latin typeface="Comic Sans MS" panose="030F0702030302020204" pitchFamily="66" charset="0"/>
              </a:rPr>
            </a:br>
            <a:br>
              <a:rPr lang="en-GB" sz="2700" b="1" u="sng" dirty="0">
                <a:latin typeface="Comic Sans MS" panose="030F0702030302020204" pitchFamily="66" charset="0"/>
              </a:rPr>
            </a:br>
            <a:r>
              <a:rPr lang="en-GB" sz="2700" b="1" dirty="0">
                <a:latin typeface="Comic Sans MS" panose="030F0702030302020204" pitchFamily="66" charset="0"/>
              </a:rPr>
              <a:t>Year 1 Phonics Meeting </a:t>
            </a:r>
            <a:r>
              <a:rPr lang="en-GB" sz="2700" dirty="0">
                <a:latin typeface="Comic Sans MS" panose="030F0702030302020204" pitchFamily="66" charset="0"/>
              </a:rPr>
              <a:t>– Early October. Date to be confirmed.</a:t>
            </a:r>
            <a:br>
              <a:rPr lang="en-GB" sz="2700" dirty="0">
                <a:latin typeface="Comic Sans MS" panose="030F0702030302020204" pitchFamily="66" charset="0"/>
              </a:rPr>
            </a:br>
            <a:r>
              <a:rPr lang="en-GB" sz="2700" dirty="0">
                <a:latin typeface="Comic Sans MS" panose="030F0702030302020204" pitchFamily="66" charset="0"/>
              </a:rPr>
              <a:t>6.00pm - 7.00pm (parents only)</a:t>
            </a:r>
            <a:br>
              <a:rPr lang="en-GB" sz="2700" dirty="0">
                <a:latin typeface="Comic Sans MS" panose="030F0702030302020204" pitchFamily="66" charset="0"/>
              </a:rPr>
            </a:br>
            <a:br>
              <a:rPr lang="en-GB" sz="2700" dirty="0">
                <a:latin typeface="Comic Sans MS" panose="030F0702030302020204" pitchFamily="66" charset="0"/>
              </a:rPr>
            </a:br>
            <a:r>
              <a:rPr lang="en-GB" sz="2700" b="1" dirty="0">
                <a:latin typeface="Comic Sans MS" panose="030F0702030302020204" pitchFamily="66" charset="0"/>
              </a:rPr>
              <a:t>Key Stage 1 Maths Workshops – </a:t>
            </a:r>
            <a:r>
              <a:rPr lang="en-GB" sz="2700" dirty="0">
                <a:latin typeface="Comic Sans MS" panose="030F0702030302020204" pitchFamily="66" charset="0"/>
              </a:rPr>
              <a:t>November. Date to be arranged.</a:t>
            </a:r>
            <a:br>
              <a:rPr lang="en-GB" sz="2700" dirty="0">
                <a:latin typeface="Comic Sans MS" panose="030F0702030302020204" pitchFamily="66" charset="0"/>
              </a:rPr>
            </a:br>
            <a:br>
              <a:rPr lang="en-GB" sz="2700" b="1" dirty="0">
                <a:latin typeface="Comic Sans MS" panose="030F0702030302020204" pitchFamily="66" charset="0"/>
              </a:rPr>
            </a:br>
            <a:r>
              <a:rPr lang="en-GB" sz="2700" b="1" dirty="0">
                <a:latin typeface="Comic Sans MS" panose="030F0702030302020204" pitchFamily="66" charset="0"/>
              </a:rPr>
              <a:t>Parent Consultation Meetings –</a:t>
            </a:r>
            <a:br>
              <a:rPr lang="en-GB" sz="2700" b="1" dirty="0">
                <a:latin typeface="Comic Sans MS" panose="030F0702030302020204" pitchFamily="66" charset="0"/>
              </a:rPr>
            </a:br>
            <a:r>
              <a:rPr lang="en-GB" sz="2700" b="1" dirty="0">
                <a:latin typeface="Comic Sans MS" panose="030F0702030302020204" pitchFamily="66" charset="0"/>
              </a:rPr>
              <a:t>- </a:t>
            </a:r>
            <a:r>
              <a:rPr lang="en-GB" sz="2700" dirty="0">
                <a:latin typeface="Comic Sans MS" panose="030F0702030302020204" pitchFamily="66" charset="0"/>
              </a:rPr>
              <a:t>November 4</a:t>
            </a:r>
            <a:r>
              <a:rPr lang="en-GB" sz="2700" baseline="30000" dirty="0">
                <a:latin typeface="Comic Sans MS" panose="030F0702030302020204" pitchFamily="66" charset="0"/>
              </a:rPr>
              <a:t>th</a:t>
            </a:r>
            <a:br>
              <a:rPr lang="en-GB" sz="2700" dirty="0">
                <a:latin typeface="Comic Sans MS" panose="030F0702030302020204" pitchFamily="66" charset="0"/>
              </a:rPr>
            </a:br>
            <a:r>
              <a:rPr lang="en-GB" sz="2700" dirty="0">
                <a:latin typeface="Comic Sans MS" panose="030F0702030302020204" pitchFamily="66" charset="0"/>
              </a:rPr>
              <a:t> - February 24</a:t>
            </a:r>
            <a:r>
              <a:rPr lang="en-GB" sz="2700" baseline="30000" dirty="0">
                <a:latin typeface="Comic Sans MS" panose="030F0702030302020204" pitchFamily="66" charset="0"/>
              </a:rPr>
              <a:t>th</a:t>
            </a:r>
            <a:br>
              <a:rPr lang="en-GB" sz="2700" b="1" dirty="0">
                <a:latin typeface="Comic Sans MS" panose="030F0702030302020204" pitchFamily="66" charset="0"/>
              </a:rPr>
            </a:br>
            <a:br>
              <a:rPr lang="en-GB" sz="2700" b="1" dirty="0">
                <a:latin typeface="Comic Sans MS" panose="030F0702030302020204" pitchFamily="66" charset="0"/>
              </a:rPr>
            </a:br>
            <a:r>
              <a:rPr lang="en-GB" sz="2700" b="1" i="1" dirty="0">
                <a:latin typeface="Comic Sans MS" panose="030F0702030302020204" pitchFamily="66" charset="0"/>
              </a:rPr>
              <a:t>Please do not hesitate to contact us at any time if you have any concerns regarding your child’s learning or progress.</a:t>
            </a:r>
            <a:br>
              <a:rPr lang="en-GB" sz="2700" b="1" dirty="0">
                <a:latin typeface="Comic Sans MS" panose="030F0702030302020204" pitchFamily="66" charset="0"/>
              </a:rPr>
            </a:br>
            <a:br>
              <a:rPr lang="en-GB" sz="3200" dirty="0">
                <a:latin typeface="Comic Sans MS" panose="030F0702030302020204" pitchFamily="66" charset="0"/>
              </a:rPr>
            </a:br>
            <a:br>
              <a:rPr lang="en-GB" sz="2800" dirty="0">
                <a:latin typeface="Comic Sans MS" panose="030F0702030302020204" pitchFamily="66" charset="0"/>
              </a:rPr>
            </a:br>
            <a:r>
              <a:rPr lang="en-GB" sz="2800" dirty="0">
                <a:latin typeface="Comic Sans MS" panose="030F0702030302020204" pitchFamily="66" charset="0"/>
              </a:rPr>
              <a:t> </a:t>
            </a:r>
            <a:endParaRPr lang="en-GB" dirty="0">
              <a:latin typeface="Comic Sans MS" panose="030F0702030302020204" pitchFamily="66" charset="0"/>
            </a:endParaRPr>
          </a:p>
        </p:txBody>
      </p:sp>
      <p:pic>
        <p:nvPicPr>
          <p:cNvPr id="3" name="Picture 2">
            <a:extLst>
              <a:ext uri="{FF2B5EF4-FFF2-40B4-BE49-F238E27FC236}">
                <a16:creationId xmlns:a16="http://schemas.microsoft.com/office/drawing/2014/main" id="{838A16E2-8F52-AB1C-72CB-A65266CCB29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1761" y="206057"/>
            <a:ext cx="1376362" cy="1612824"/>
          </a:xfrm>
          <a:prstGeom prst="rect">
            <a:avLst/>
          </a:prstGeom>
          <a:noFill/>
          <a:ln>
            <a:noFill/>
          </a:ln>
        </p:spPr>
      </p:pic>
    </p:spTree>
    <p:extLst>
      <p:ext uri="{BB962C8B-B14F-4D97-AF65-F5344CB8AC3E}">
        <p14:creationId xmlns:p14="http://schemas.microsoft.com/office/powerpoint/2010/main" val="3923992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1AEC1D-F004-0D3E-4000-1BCE2DB9D50F}"/>
              </a:ext>
            </a:extLst>
          </p:cNvPr>
          <p:cNvSpPr>
            <a:spLocks noGrp="1"/>
          </p:cNvSpPr>
          <p:nvPr>
            <p:ph type="title"/>
          </p:nvPr>
        </p:nvSpPr>
        <p:spPr>
          <a:xfrm>
            <a:off x="949960" y="416560"/>
            <a:ext cx="10515600" cy="5791200"/>
          </a:xfrm>
          <a:solidFill>
            <a:schemeClr val="bg1"/>
          </a:solidFill>
        </p:spPr>
        <p:txBody>
          <a:bodyPr>
            <a:normAutofit fontScale="90000"/>
          </a:bodyPr>
          <a:lstStyle/>
          <a:p>
            <a:r>
              <a:rPr lang="en-GB" b="1" u="sng" dirty="0">
                <a:latin typeface="Comic Sans MS" panose="030F0702030302020204" pitchFamily="66" charset="0"/>
              </a:rPr>
              <a:t>Expectations</a:t>
            </a:r>
            <a:br>
              <a:rPr lang="en-GB" b="1" u="sng" dirty="0">
                <a:latin typeface="Comic Sans MS" panose="030F0702030302020204" pitchFamily="66" charset="0"/>
              </a:rPr>
            </a:br>
            <a:br>
              <a:rPr lang="en-GB" b="1" u="sng" dirty="0">
                <a:latin typeface="Comic Sans MS" panose="030F0702030302020204" pitchFamily="66" charset="0"/>
              </a:rPr>
            </a:br>
            <a:r>
              <a:rPr lang="en-GB" sz="2800" dirty="0">
                <a:latin typeface="Comic Sans MS" panose="030F0702030302020204" pitchFamily="66" charset="0"/>
              </a:rPr>
              <a:t>- Please label all your child’s school clothes.</a:t>
            </a:r>
            <a:br>
              <a:rPr lang="en-GB" sz="2800" dirty="0">
                <a:latin typeface="Comic Sans MS" panose="030F0702030302020204" pitchFamily="66" charset="0"/>
              </a:rPr>
            </a:br>
            <a:br>
              <a:rPr lang="en-GB" sz="2800" dirty="0">
                <a:latin typeface="Comic Sans MS" panose="030F0702030302020204" pitchFamily="66" charset="0"/>
              </a:rPr>
            </a:br>
            <a:r>
              <a:rPr lang="en-GB" sz="2800" dirty="0">
                <a:latin typeface="Comic Sans MS" panose="030F0702030302020204" pitchFamily="66" charset="0"/>
              </a:rPr>
              <a:t>- Send a water bottle every day</a:t>
            </a:r>
            <a:br>
              <a:rPr lang="en-GB" sz="2800" dirty="0">
                <a:latin typeface="Comic Sans MS" panose="030F0702030302020204" pitchFamily="66" charset="0"/>
              </a:rPr>
            </a:br>
            <a:br>
              <a:rPr lang="en-GB" sz="2800" dirty="0">
                <a:latin typeface="Comic Sans MS" panose="030F0702030302020204" pitchFamily="66" charset="0"/>
              </a:rPr>
            </a:br>
            <a:r>
              <a:rPr lang="en-GB" sz="2800" dirty="0">
                <a:latin typeface="Comic Sans MS" panose="030F0702030302020204" pitchFamily="66" charset="0"/>
              </a:rPr>
              <a:t>- Appropriate clothes for the weather – sunhat/cap, coat</a:t>
            </a:r>
            <a:br>
              <a:rPr lang="en-GB" sz="2800" dirty="0">
                <a:latin typeface="Comic Sans MS" panose="030F0702030302020204" pitchFamily="66" charset="0"/>
              </a:rPr>
            </a:br>
            <a:br>
              <a:rPr lang="en-GB" sz="2800" dirty="0">
                <a:latin typeface="Comic Sans MS" panose="030F0702030302020204" pitchFamily="66" charset="0"/>
              </a:rPr>
            </a:br>
            <a:r>
              <a:rPr lang="en-GB" sz="2800" dirty="0">
                <a:latin typeface="Comic Sans MS" panose="030F0702030302020204" pitchFamily="66" charset="0"/>
              </a:rPr>
              <a:t>- Send school Fantastic 50 book back to school every week.</a:t>
            </a:r>
            <a:br>
              <a:rPr lang="en-GB" sz="2800" dirty="0">
                <a:latin typeface="Comic Sans MS" panose="030F0702030302020204" pitchFamily="66" charset="0"/>
              </a:rPr>
            </a:br>
            <a:br>
              <a:rPr lang="en-GB" sz="2800" b="1" dirty="0">
                <a:latin typeface="Comic Sans MS" panose="030F0702030302020204" pitchFamily="66" charset="0"/>
              </a:rPr>
            </a:br>
            <a:r>
              <a:rPr lang="en-GB" sz="2800" b="1" dirty="0">
                <a:latin typeface="Comic Sans MS" panose="030F0702030302020204" pitchFamily="66" charset="0"/>
              </a:rPr>
              <a:t>- </a:t>
            </a:r>
            <a:r>
              <a:rPr lang="en-GB" sz="2800" dirty="0">
                <a:latin typeface="Comic Sans MS" panose="030F0702030302020204" pitchFamily="66" charset="0"/>
              </a:rPr>
              <a:t>Wear appropriate school PE kit every </a:t>
            </a:r>
            <a:r>
              <a:rPr lang="en-GB" sz="2800" b="1" dirty="0">
                <a:latin typeface="Comic Sans MS" panose="030F0702030302020204" pitchFamily="66" charset="0"/>
              </a:rPr>
              <a:t>FRIDAY</a:t>
            </a:r>
            <a:r>
              <a:rPr lang="en-GB" sz="2800" dirty="0">
                <a:latin typeface="Comic Sans MS" panose="030F0702030302020204" pitchFamily="66" charset="0"/>
              </a:rPr>
              <a:t> – The children will have indoor and outdoor PE on this day so please put PE shorts underneath jogging bottoms.</a:t>
            </a:r>
            <a:br>
              <a:rPr lang="en-GB" sz="2800" dirty="0">
                <a:latin typeface="Comic Sans MS" panose="030F0702030302020204" pitchFamily="66" charset="0"/>
              </a:rPr>
            </a:br>
            <a:r>
              <a:rPr lang="en-GB" sz="2800" dirty="0">
                <a:latin typeface="Comic Sans MS" panose="030F0702030302020204" pitchFamily="66" charset="0"/>
              </a:rPr>
              <a:t> </a:t>
            </a:r>
            <a:endParaRPr lang="en-GB" b="1" u="sng" dirty="0">
              <a:latin typeface="Comic Sans MS" panose="030F0702030302020204" pitchFamily="66" charset="0"/>
            </a:endParaRPr>
          </a:p>
        </p:txBody>
      </p:sp>
      <p:pic>
        <p:nvPicPr>
          <p:cNvPr id="3" name="Picture 2">
            <a:extLst>
              <a:ext uri="{FF2B5EF4-FFF2-40B4-BE49-F238E27FC236}">
                <a16:creationId xmlns:a16="http://schemas.microsoft.com/office/drawing/2014/main" id="{838A16E2-8F52-AB1C-72CB-A65266CCB29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1761" y="206057"/>
            <a:ext cx="1376362" cy="1612824"/>
          </a:xfrm>
          <a:prstGeom prst="rect">
            <a:avLst/>
          </a:prstGeom>
          <a:noFill/>
          <a:ln>
            <a:noFill/>
          </a:ln>
        </p:spPr>
      </p:pic>
    </p:spTree>
    <p:extLst>
      <p:ext uri="{BB962C8B-B14F-4D97-AF65-F5344CB8AC3E}">
        <p14:creationId xmlns:p14="http://schemas.microsoft.com/office/powerpoint/2010/main" val="2714167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1AEC1D-F004-0D3E-4000-1BCE2DB9D50F}"/>
              </a:ext>
            </a:extLst>
          </p:cNvPr>
          <p:cNvSpPr>
            <a:spLocks noGrp="1"/>
          </p:cNvSpPr>
          <p:nvPr>
            <p:ph type="title"/>
          </p:nvPr>
        </p:nvSpPr>
        <p:spPr>
          <a:xfrm>
            <a:off x="183044" y="160500"/>
            <a:ext cx="11782814" cy="6571117"/>
          </a:xfrm>
          <a:solidFill>
            <a:schemeClr val="bg1"/>
          </a:solidFill>
        </p:spPr>
        <p:txBody>
          <a:bodyPr>
            <a:normAutofit/>
          </a:bodyPr>
          <a:lstStyle/>
          <a:p>
            <a:br>
              <a:rPr lang="en-GB" b="1" u="sng" dirty="0">
                <a:latin typeface="Comic Sans MS" panose="030F0702030302020204" pitchFamily="66" charset="0"/>
              </a:rPr>
            </a:br>
            <a:br>
              <a:rPr lang="en-GB" sz="3600" dirty="0">
                <a:latin typeface="Comic Sans MS" panose="030F0702030302020204" pitchFamily="66" charset="0"/>
              </a:rPr>
            </a:br>
            <a:endParaRPr lang="en-GB" b="1" u="sng" dirty="0">
              <a:latin typeface="Comic Sans MS" panose="030F0702030302020204" pitchFamily="66" charset="0"/>
            </a:endParaRPr>
          </a:p>
        </p:txBody>
      </p:sp>
      <p:pic>
        <p:nvPicPr>
          <p:cNvPr id="5" name="Picture 4">
            <a:extLst>
              <a:ext uri="{FF2B5EF4-FFF2-40B4-BE49-F238E27FC236}">
                <a16:creationId xmlns:a16="http://schemas.microsoft.com/office/drawing/2014/main" id="{654DC56C-BC09-BF60-48F2-5E83C57A0C2E}"/>
              </a:ext>
            </a:extLst>
          </p:cNvPr>
          <p:cNvPicPr>
            <a:picLocks noChangeAspect="1"/>
          </p:cNvPicPr>
          <p:nvPr/>
        </p:nvPicPr>
        <p:blipFill>
          <a:blip r:embed="rId2"/>
          <a:srcRect l="8342" r="10821"/>
          <a:stretch>
            <a:fillRect/>
          </a:stretch>
        </p:blipFill>
        <p:spPr>
          <a:xfrm>
            <a:off x="9350048" y="4920694"/>
            <a:ext cx="2435393" cy="1690079"/>
          </a:xfrm>
          <a:prstGeom prst="rect">
            <a:avLst/>
          </a:prstGeom>
        </p:spPr>
      </p:pic>
      <p:sp>
        <p:nvSpPr>
          <p:cNvPr id="9" name="Rectangle 4">
            <a:extLst>
              <a:ext uri="{FF2B5EF4-FFF2-40B4-BE49-F238E27FC236}">
                <a16:creationId xmlns:a16="http://schemas.microsoft.com/office/drawing/2014/main" id="{6172D92F-DBE8-4387-9624-4B9855A525D3}"/>
              </a:ext>
            </a:extLst>
          </p:cNvPr>
          <p:cNvSpPr>
            <a:spLocks noChangeArrowheads="1"/>
          </p:cNvSpPr>
          <p:nvPr/>
        </p:nvSpPr>
        <p:spPr bwMode="auto">
          <a:xfrm>
            <a:off x="770019" y="1081607"/>
            <a:ext cx="11421981"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rgbClr val="000000"/>
                </a:solidFill>
                <a:effectLst/>
                <a:latin typeface="Comic Sans MS" panose="030F0702030302020204" pitchFamily="66" charset="0"/>
              </a:rPr>
              <a:t>Snack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Comic Sans MS" panose="030F0702030302020204" pitchFamily="66" charset="0"/>
              </a:rPr>
              <a:t>At Holly Grove, we encourage children to develop healthy eating habits that support their learning, concentration and wellbeing. The proposed updated School Food Standards place greater emphasis on increasing </a:t>
            </a:r>
            <a:r>
              <a:rPr kumimoji="0" lang="en-US" altLang="en-US" sz="2400" b="0" i="0" u="none" strike="noStrike" cap="none" normalizeH="0" baseline="0" dirty="0" err="1">
                <a:ln>
                  <a:noFill/>
                </a:ln>
                <a:solidFill>
                  <a:srgbClr val="000000"/>
                </a:solidFill>
                <a:effectLst/>
                <a:latin typeface="Comic Sans MS" panose="030F0702030302020204" pitchFamily="66" charset="0"/>
              </a:rPr>
              <a:t>fibre</a:t>
            </a:r>
            <a:r>
              <a:rPr kumimoji="0" lang="en-US" altLang="en-US" sz="2400" b="0" i="0" u="none" strike="noStrike" cap="none" normalizeH="0" baseline="0" dirty="0">
                <a:ln>
                  <a:noFill/>
                </a:ln>
                <a:solidFill>
                  <a:srgbClr val="000000"/>
                </a:solidFill>
                <a:effectLst/>
                <a:latin typeface="Comic Sans MS" panose="030F0702030302020204" pitchFamily="66" charset="0"/>
              </a:rPr>
              <a:t> through fruit, vegetables and wholegrain foods whilst reducing sugar and foods high in fat, sugar and salt.</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solidFill>
                <a:srgbClr val="000000"/>
              </a:solidFill>
              <a:latin typeface="Comic Sans MS" panose="030F0702030302020204" pitchFamily="66" charset="0"/>
            </a:endParaRPr>
          </a:p>
          <a:p>
            <a:pPr fontAlgn="base"/>
            <a:r>
              <a:rPr lang="en-GB" sz="2400" b="1" dirty="0">
                <a:latin typeface="Comic Sans MS" panose="030F0702030302020204" pitchFamily="66" charset="0"/>
              </a:rPr>
              <a:t>We encourage children to bring:</a:t>
            </a:r>
            <a:endParaRPr lang="en-GB" sz="2400" dirty="0">
              <a:latin typeface="Comic Sans MS" panose="030F0702030302020204" pitchFamily="66" charset="0"/>
            </a:endParaRPr>
          </a:p>
          <a:p>
            <a:pPr fontAlgn="base"/>
            <a:r>
              <a:rPr lang="en-GB" sz="2400" dirty="0">
                <a:latin typeface="Comic Sans MS" panose="030F0702030302020204" pitchFamily="66" charset="0"/>
              </a:rPr>
              <a:t>✅ Fresh fruit (apples, bananas, oranges, grapes, pears, berries)</a:t>
            </a:r>
          </a:p>
          <a:p>
            <a:pPr fontAlgn="base"/>
            <a:r>
              <a:rPr lang="en-GB" sz="2400" dirty="0">
                <a:latin typeface="Comic Sans MS" panose="030F0702030302020204" pitchFamily="66" charset="0"/>
              </a:rPr>
              <a:t>✅ Vegetables (carrot sticks, cucumber sticks, pepper strips)</a:t>
            </a:r>
          </a:p>
          <a:p>
            <a:pPr fontAlgn="base"/>
            <a:endParaRPr lang="en-GB" sz="2400" dirty="0">
              <a:latin typeface="Comic Sans MS" panose="030F0702030302020204" pitchFamily="66" charset="0"/>
            </a:endParaRPr>
          </a:p>
          <a:p>
            <a:pPr fontAlgn="base"/>
            <a:r>
              <a:rPr lang="en-GB" sz="2400" dirty="0">
                <a:latin typeface="Comic Sans MS" panose="030F0702030302020204" pitchFamily="66" charset="0"/>
              </a:rPr>
              <a:t>We also have a range of free fruit available in school each </a:t>
            </a:r>
          </a:p>
          <a:p>
            <a:pPr fontAlgn="base"/>
            <a:r>
              <a:rPr lang="en-GB" sz="2400" dirty="0">
                <a:latin typeface="Comic Sans MS" panose="030F0702030302020204" pitchFamily="66" charset="0"/>
              </a:rPr>
              <a:t>day for the children to choose from.</a:t>
            </a:r>
          </a:p>
          <a:p>
            <a:pPr fontAlgn="base"/>
            <a:endParaRPr kumimoji="0" lang="en-US" altLang="en-US" b="0" i="0" u="none" strike="noStrike" cap="none" normalizeH="0" baseline="0" dirty="0">
              <a:ln>
                <a:noFill/>
              </a:ln>
              <a:solidFill>
                <a:schemeClr val="tx1"/>
              </a:solidFill>
              <a:effectLst/>
              <a:latin typeface="Comic Sans MS" panose="030F0702030302020204" pitchFamily="66" charset="0"/>
            </a:endParaRPr>
          </a:p>
        </p:txBody>
      </p:sp>
    </p:spTree>
    <p:extLst>
      <p:ext uri="{BB962C8B-B14F-4D97-AF65-F5344CB8AC3E}">
        <p14:creationId xmlns:p14="http://schemas.microsoft.com/office/powerpoint/2010/main" val="2063370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a:extLst>
            <a:ext uri="{FF2B5EF4-FFF2-40B4-BE49-F238E27FC236}">
              <a16:creationId xmlns:a16="http://schemas.microsoft.com/office/drawing/2014/main" id="{FCDF2956-58E6-081B-7E4A-85A5FBC0AA1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BAFE17B-7123-937E-2220-D4267F438863}"/>
              </a:ext>
            </a:extLst>
          </p:cNvPr>
          <p:cNvSpPr>
            <a:spLocks noGrp="1"/>
          </p:cNvSpPr>
          <p:nvPr>
            <p:ph type="title"/>
          </p:nvPr>
        </p:nvSpPr>
        <p:spPr>
          <a:xfrm>
            <a:off x="176385" y="254524"/>
            <a:ext cx="11633200" cy="6490773"/>
          </a:xfrm>
          <a:solidFill>
            <a:schemeClr val="bg1"/>
          </a:solidFill>
        </p:spPr>
        <p:txBody>
          <a:bodyPr>
            <a:normAutofit fontScale="90000"/>
          </a:bodyPr>
          <a:lstStyle/>
          <a:p>
            <a:br>
              <a:rPr lang="en-GB" b="1" u="sng" dirty="0">
                <a:latin typeface="Comic Sans MS" panose="030F0702030302020204" pitchFamily="66" charset="0"/>
              </a:rPr>
            </a:br>
            <a:r>
              <a:rPr lang="en-GB" sz="3100" b="1" u="sng" dirty="0">
                <a:latin typeface="Comic Sans MS" panose="030F0702030302020204" pitchFamily="66" charset="0"/>
              </a:rPr>
              <a:t>Donations for topic days in school</a:t>
            </a:r>
            <a:br>
              <a:rPr lang="en-GB" sz="3100" b="1" u="sng" dirty="0">
                <a:latin typeface="Comic Sans MS" panose="030F0702030302020204" pitchFamily="66" charset="0"/>
              </a:rPr>
            </a:br>
            <a:br>
              <a:rPr lang="en-GB" sz="3100" dirty="0">
                <a:latin typeface="Comic Sans MS" panose="030F0702030302020204" pitchFamily="66" charset="0"/>
              </a:rPr>
            </a:br>
            <a:r>
              <a:rPr lang="en-GB" sz="3100" dirty="0">
                <a:latin typeface="Comic Sans MS" panose="030F0702030302020204" pitchFamily="66" charset="0"/>
              </a:rPr>
              <a:t>Throughout the year we will have topic days and </a:t>
            </a:r>
            <a:br>
              <a:rPr lang="en-GB" sz="3100" dirty="0">
                <a:latin typeface="Comic Sans MS" panose="030F0702030302020204" pitchFamily="66" charset="0"/>
              </a:rPr>
            </a:br>
            <a:r>
              <a:rPr lang="en-GB" sz="3100" dirty="0">
                <a:latin typeface="Comic Sans MS" panose="030F0702030302020204" pitchFamily="66" charset="0"/>
              </a:rPr>
              <a:t>activities to enhance the curriculum </a:t>
            </a:r>
            <a:r>
              <a:rPr lang="en-GB" sz="3100" dirty="0" err="1">
                <a:latin typeface="Comic Sans MS" panose="030F0702030302020204" pitchFamily="66" charset="0"/>
              </a:rPr>
              <a:t>eg</a:t>
            </a:r>
            <a:r>
              <a:rPr lang="en-GB" sz="3100" dirty="0">
                <a:latin typeface="Comic Sans MS" panose="030F0702030302020204" pitchFamily="66" charset="0"/>
              </a:rPr>
              <a:t>;</a:t>
            </a:r>
            <a:br>
              <a:rPr lang="en-GB" sz="3100" dirty="0">
                <a:latin typeface="Comic Sans MS" panose="030F0702030302020204" pitchFamily="66" charset="0"/>
              </a:rPr>
            </a:br>
            <a:r>
              <a:rPr lang="en-GB" sz="3100" dirty="0">
                <a:latin typeface="Comic Sans MS" panose="030F0702030302020204" pitchFamily="66" charset="0"/>
              </a:rPr>
              <a:t>- Family Christmas Craft morning</a:t>
            </a:r>
            <a:br>
              <a:rPr lang="en-GB" sz="3100" dirty="0">
                <a:latin typeface="Comic Sans MS" panose="030F0702030302020204" pitchFamily="66" charset="0"/>
              </a:rPr>
            </a:br>
            <a:r>
              <a:rPr lang="en-GB" sz="3100" dirty="0">
                <a:latin typeface="Comic Sans MS" panose="030F0702030302020204" pitchFamily="66" charset="0"/>
              </a:rPr>
              <a:t>- making fruit and vegetable salads linked to Design and Technology</a:t>
            </a:r>
            <a:br>
              <a:rPr lang="en-GB" sz="3100" dirty="0">
                <a:latin typeface="Comic Sans MS" panose="030F0702030302020204" pitchFamily="66" charset="0"/>
              </a:rPr>
            </a:br>
            <a:br>
              <a:rPr lang="en-GB" sz="3100" dirty="0">
                <a:latin typeface="Comic Sans MS" panose="030F0702030302020204" pitchFamily="66" charset="0"/>
              </a:rPr>
            </a:br>
            <a:br>
              <a:rPr lang="en-GB" sz="3100" dirty="0">
                <a:latin typeface="Comic Sans MS" panose="030F0702030302020204" pitchFamily="66" charset="0"/>
              </a:rPr>
            </a:br>
            <a:r>
              <a:rPr lang="en-GB" sz="3100" dirty="0">
                <a:latin typeface="Comic Sans MS" panose="030F0702030302020204" pitchFamily="66" charset="0"/>
              </a:rPr>
              <a:t>To help cover the costs of materials for these days, we may ask for a small donation. We will let you know at the start of each half term if we are planning any of these </a:t>
            </a:r>
            <a:br>
              <a:rPr lang="en-GB" sz="3100" dirty="0">
                <a:latin typeface="Comic Sans MS" panose="030F0702030302020204" pitchFamily="66" charset="0"/>
              </a:rPr>
            </a:br>
            <a:r>
              <a:rPr lang="en-GB" sz="3100" dirty="0">
                <a:latin typeface="Comic Sans MS" panose="030F0702030302020204" pitchFamily="66" charset="0"/>
              </a:rPr>
              <a:t>activities and a suggested donation amount. It will be not more than £3.00 per child.</a:t>
            </a:r>
            <a:br>
              <a:rPr lang="en-GB" sz="3100" dirty="0">
                <a:latin typeface="Comic Sans MS" panose="030F0702030302020204" pitchFamily="66" charset="0"/>
              </a:rPr>
            </a:br>
            <a:br>
              <a:rPr lang="en-GB" sz="3600" dirty="0">
                <a:latin typeface="Comic Sans MS" panose="030F0702030302020204" pitchFamily="66" charset="0"/>
              </a:rPr>
            </a:br>
            <a:endParaRPr lang="en-GB" b="1" u="sng" dirty="0">
              <a:latin typeface="Comic Sans MS" panose="030F0702030302020204" pitchFamily="66" charset="0"/>
            </a:endParaRPr>
          </a:p>
        </p:txBody>
      </p:sp>
      <p:pic>
        <p:nvPicPr>
          <p:cNvPr id="3" name="Picture 2">
            <a:extLst>
              <a:ext uri="{FF2B5EF4-FFF2-40B4-BE49-F238E27FC236}">
                <a16:creationId xmlns:a16="http://schemas.microsoft.com/office/drawing/2014/main" id="{B3F813C1-B58B-82A4-CE6C-8D7656B6B41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7584" y="254524"/>
            <a:ext cx="1343466" cy="1574276"/>
          </a:xfrm>
          <a:prstGeom prst="rect">
            <a:avLst/>
          </a:prstGeom>
          <a:noFill/>
          <a:ln>
            <a:noFill/>
          </a:ln>
        </p:spPr>
      </p:pic>
    </p:spTree>
    <p:extLst>
      <p:ext uri="{BB962C8B-B14F-4D97-AF65-F5344CB8AC3E}">
        <p14:creationId xmlns:p14="http://schemas.microsoft.com/office/powerpoint/2010/main" val="3913148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1AEC1D-F004-0D3E-4000-1BCE2DB9D50F}"/>
              </a:ext>
            </a:extLst>
          </p:cNvPr>
          <p:cNvSpPr>
            <a:spLocks noGrp="1"/>
          </p:cNvSpPr>
          <p:nvPr>
            <p:ph type="title"/>
          </p:nvPr>
        </p:nvSpPr>
        <p:spPr>
          <a:xfrm>
            <a:off x="949960" y="416560"/>
            <a:ext cx="10515600" cy="5791200"/>
          </a:xfrm>
          <a:solidFill>
            <a:schemeClr val="bg1"/>
          </a:solidFill>
        </p:spPr>
        <p:txBody>
          <a:bodyPr>
            <a:normAutofit fontScale="90000"/>
          </a:bodyPr>
          <a:lstStyle/>
          <a:p>
            <a:r>
              <a:rPr lang="en-GB" b="1" u="sng" dirty="0">
                <a:latin typeface="Comic Sans MS" panose="030F0702030302020204" pitchFamily="66" charset="0"/>
              </a:rPr>
              <a:t>Assessments in Key Stage 1</a:t>
            </a:r>
            <a:br>
              <a:rPr lang="en-GB" b="1" u="sng" dirty="0">
                <a:latin typeface="Comic Sans MS" panose="030F0702030302020204" pitchFamily="66" charset="0"/>
              </a:rPr>
            </a:br>
            <a:br>
              <a:rPr lang="en-GB" b="1" u="sng" dirty="0">
                <a:latin typeface="Comic Sans MS" panose="030F0702030302020204" pitchFamily="66" charset="0"/>
              </a:rPr>
            </a:br>
            <a:r>
              <a:rPr lang="en-GB" sz="2800" b="1" u="sng" dirty="0">
                <a:latin typeface="Comic Sans MS" panose="030F0702030302020204" pitchFamily="66" charset="0"/>
              </a:rPr>
              <a:t>In school assessments:</a:t>
            </a:r>
            <a:br>
              <a:rPr lang="en-GB" sz="2800" b="1" u="sng" dirty="0">
                <a:latin typeface="Comic Sans MS" panose="030F0702030302020204" pitchFamily="66" charset="0"/>
              </a:rPr>
            </a:br>
            <a:r>
              <a:rPr lang="en-GB" sz="2800" dirty="0">
                <a:latin typeface="Comic Sans MS" panose="030F0702030302020204" pitchFamily="66" charset="0"/>
              </a:rPr>
              <a:t> - Year 1 Spring and Summer Term NFER Maths and Reading Assessments. Used to inform our teaching within school.</a:t>
            </a:r>
            <a:br>
              <a:rPr lang="en-GB" sz="2800" dirty="0">
                <a:latin typeface="Comic Sans MS" panose="030F0702030302020204" pitchFamily="66" charset="0"/>
              </a:rPr>
            </a:br>
            <a:r>
              <a:rPr lang="en-GB" sz="2800" dirty="0">
                <a:latin typeface="Comic Sans MS" panose="030F0702030302020204" pitchFamily="66" charset="0"/>
              </a:rPr>
              <a:t>- </a:t>
            </a:r>
            <a:r>
              <a:rPr lang="en-GB" sz="2800" b="1" dirty="0">
                <a:latin typeface="Comic Sans MS" panose="030F0702030302020204" pitchFamily="66" charset="0"/>
              </a:rPr>
              <a:t>Year 2 Assessments </a:t>
            </a:r>
            <a:r>
              <a:rPr lang="en-GB" sz="2800" dirty="0">
                <a:latin typeface="Comic Sans MS" panose="030F0702030302020204" pitchFamily="66" charset="0"/>
              </a:rPr>
              <a:t>for Reading, Writing, Maths and Spelling, Punctuation and Grammar (SPAG). </a:t>
            </a:r>
            <a:br>
              <a:rPr lang="en-GB" sz="2800" dirty="0">
                <a:latin typeface="Comic Sans MS" panose="030F0702030302020204" pitchFamily="66" charset="0"/>
              </a:rPr>
            </a:br>
            <a:br>
              <a:rPr lang="en-GB" sz="2800" dirty="0">
                <a:latin typeface="Comic Sans MS" panose="030F0702030302020204" pitchFamily="66" charset="0"/>
              </a:rPr>
            </a:br>
            <a:r>
              <a:rPr lang="en-GB" sz="2800" b="1" u="sng" dirty="0">
                <a:latin typeface="Comic Sans MS" panose="030F0702030302020204" pitchFamily="66" charset="0"/>
              </a:rPr>
              <a:t>Statutory Assessments in Key Stage 1</a:t>
            </a:r>
            <a:br>
              <a:rPr lang="en-GB" sz="2800" b="1" u="sng" dirty="0">
                <a:latin typeface="Comic Sans MS" panose="030F0702030302020204" pitchFamily="66" charset="0"/>
              </a:rPr>
            </a:br>
            <a:r>
              <a:rPr lang="en-GB" sz="2800" b="1" dirty="0">
                <a:latin typeface="Comic Sans MS" panose="030F0702030302020204" pitchFamily="66" charset="0"/>
              </a:rPr>
              <a:t>Year 1 Phonic Screening Test </a:t>
            </a:r>
            <a:r>
              <a:rPr lang="en-GB" sz="2800" dirty="0">
                <a:latin typeface="Comic Sans MS" panose="030F0702030302020204" pitchFamily="66" charset="0"/>
              </a:rPr>
              <a:t>–It usually happens around June 8</a:t>
            </a:r>
            <a:r>
              <a:rPr lang="en-GB" sz="2800" baseline="30000" dirty="0">
                <a:latin typeface="Comic Sans MS" panose="030F0702030302020204" pitchFamily="66" charset="0"/>
              </a:rPr>
              <a:t>th</a:t>
            </a:r>
            <a:r>
              <a:rPr lang="en-GB" sz="2800" dirty="0">
                <a:latin typeface="Comic Sans MS" panose="030F0702030302020204" pitchFamily="66" charset="0"/>
              </a:rPr>
              <a:t> each year. This is a National Test and results are reported to the Department of Education. We will be holding another Parents Meeting for this later in the term.</a:t>
            </a:r>
            <a:br>
              <a:rPr lang="en-GB" sz="2800" b="1" dirty="0">
                <a:latin typeface="Comic Sans MS" panose="030F0702030302020204" pitchFamily="66" charset="0"/>
              </a:rPr>
            </a:br>
            <a:br>
              <a:rPr lang="en-GB" sz="2800" dirty="0">
                <a:latin typeface="Comic Sans MS" panose="030F0702030302020204" pitchFamily="66" charset="0"/>
              </a:rPr>
            </a:br>
            <a:r>
              <a:rPr lang="en-GB" sz="2800" dirty="0">
                <a:latin typeface="Comic Sans MS" panose="030F0702030302020204" pitchFamily="66" charset="0"/>
              </a:rPr>
              <a:t> </a:t>
            </a:r>
            <a:endParaRPr lang="en-GB" dirty="0">
              <a:latin typeface="Comic Sans MS" panose="030F0702030302020204" pitchFamily="66" charset="0"/>
            </a:endParaRPr>
          </a:p>
        </p:txBody>
      </p:sp>
      <p:pic>
        <p:nvPicPr>
          <p:cNvPr id="3" name="Picture 2">
            <a:extLst>
              <a:ext uri="{FF2B5EF4-FFF2-40B4-BE49-F238E27FC236}">
                <a16:creationId xmlns:a16="http://schemas.microsoft.com/office/drawing/2014/main" id="{838A16E2-8F52-AB1C-72CB-A65266CCB29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71761" y="206057"/>
            <a:ext cx="1376362" cy="1612824"/>
          </a:xfrm>
          <a:prstGeom prst="rect">
            <a:avLst/>
          </a:prstGeom>
          <a:noFill/>
          <a:ln>
            <a:noFill/>
          </a:ln>
        </p:spPr>
      </p:pic>
    </p:spTree>
    <p:extLst>
      <p:ext uri="{BB962C8B-B14F-4D97-AF65-F5344CB8AC3E}">
        <p14:creationId xmlns:p14="http://schemas.microsoft.com/office/powerpoint/2010/main" val="3914585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a:extLst>
            <a:ext uri="{FF2B5EF4-FFF2-40B4-BE49-F238E27FC236}">
              <a16:creationId xmlns:a16="http://schemas.microsoft.com/office/drawing/2014/main" id="{FCDF2956-58E6-081B-7E4A-85A5FBC0AA1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BAFE17B-7123-937E-2220-D4267F438863}"/>
              </a:ext>
            </a:extLst>
          </p:cNvPr>
          <p:cNvSpPr>
            <a:spLocks noGrp="1"/>
          </p:cNvSpPr>
          <p:nvPr>
            <p:ph type="title"/>
          </p:nvPr>
        </p:nvSpPr>
        <p:spPr>
          <a:xfrm>
            <a:off x="176385" y="254526"/>
            <a:ext cx="11633200" cy="6523346"/>
          </a:xfrm>
          <a:solidFill>
            <a:schemeClr val="bg1"/>
          </a:solidFill>
        </p:spPr>
        <p:txBody>
          <a:bodyPr>
            <a:normAutofit fontScale="90000"/>
          </a:bodyPr>
          <a:lstStyle/>
          <a:p>
            <a:pPr fontAlgn="base"/>
            <a:br>
              <a:rPr lang="en-GB" b="1" u="sng" dirty="0">
                <a:latin typeface="Comic Sans MS" panose="030F0702030302020204" pitchFamily="66" charset="0"/>
              </a:rPr>
            </a:br>
            <a:br>
              <a:rPr lang="en-GB" b="1" u="sng" dirty="0">
                <a:latin typeface="Comic Sans MS" panose="030F0702030302020204" pitchFamily="66" charset="0"/>
              </a:rPr>
            </a:br>
            <a:br>
              <a:rPr lang="en-GB" b="1" u="sng" dirty="0">
                <a:latin typeface="Comic Sans MS" panose="030F0702030302020204" pitchFamily="66" charset="0"/>
              </a:rPr>
            </a:br>
            <a:r>
              <a:rPr lang="en-GB" sz="3100" b="1" u="sng" dirty="0">
                <a:latin typeface="Comic Sans MS" panose="030F0702030302020204" pitchFamily="66" charset="0"/>
              </a:rPr>
              <a:t>Volunteering in school</a:t>
            </a:r>
            <a:br>
              <a:rPr lang="en-GB" sz="3100" b="1" u="sng" dirty="0">
                <a:latin typeface="Comic Sans MS" panose="030F0702030302020204" pitchFamily="66" charset="0"/>
              </a:rPr>
            </a:br>
            <a:r>
              <a:rPr lang="en-GB" sz="1800" b="1" dirty="0"/>
              <a:t>We would love your help with:</a:t>
            </a:r>
            <a:br>
              <a:rPr lang="en-GB" sz="1800" dirty="0"/>
            </a:br>
            <a:r>
              <a:rPr lang="en-GB" sz="1800" dirty="0"/>
              <a:t>📚 Listening to children read and supporting literacy activities</a:t>
            </a:r>
            <a:br>
              <a:rPr lang="en-GB" sz="1800" dirty="0"/>
            </a:br>
            <a:r>
              <a:rPr lang="en-GB" sz="1800" dirty="0"/>
              <a:t>🎨 Assisting with art, craft and creative projects</a:t>
            </a:r>
            <a:br>
              <a:rPr lang="en-GB" sz="1800" dirty="0"/>
            </a:br>
            <a:r>
              <a:rPr lang="en-GB" sz="1800" dirty="0"/>
              <a:t>🧮 Supporting practical classroom activities and learning experiences</a:t>
            </a:r>
            <a:br>
              <a:rPr lang="en-GB" sz="1800" dirty="0"/>
            </a:br>
            <a:r>
              <a:rPr lang="en-GB" sz="1800" dirty="0"/>
              <a:t>🌱 Helping with gardening, outdoor learning and environmental projects</a:t>
            </a:r>
            <a:br>
              <a:rPr lang="en-GB" sz="1800" dirty="0"/>
            </a:br>
            <a:r>
              <a:rPr lang="en-GB" sz="1800" dirty="0"/>
              <a:t>🚌 Accompanying educational visits and school trips</a:t>
            </a:r>
            <a:br>
              <a:rPr lang="en-GB" sz="1800" dirty="0"/>
            </a:br>
            <a:r>
              <a:rPr lang="en-GB" sz="1800" dirty="0"/>
              <a:t>🎭 Supporting performances, celebrations and special events</a:t>
            </a:r>
            <a:br>
              <a:rPr lang="en-GB" sz="1800" dirty="0"/>
            </a:br>
            <a:r>
              <a:rPr lang="en-GB" sz="1800" dirty="0"/>
              <a:t>👩‍⚕️ Sharing your skills, hobbies, experiences or career with our children</a:t>
            </a:r>
            <a:br>
              <a:rPr lang="en-GB" sz="1800" dirty="0"/>
            </a:br>
            <a:r>
              <a:rPr lang="en-GB" sz="1800" b="1" dirty="0"/>
              <a:t>Interested in volunteering?</a:t>
            </a:r>
            <a:br>
              <a:rPr lang="en-GB" sz="1800" dirty="0"/>
            </a:br>
            <a:r>
              <a:rPr lang="en-GB" sz="1800" dirty="0"/>
              <a:t>We warmly welcome volunteers into our school community. To ensure that all children remain safe, all volunteers must complete our safeguarding procedures before working with pupils. This includes:</a:t>
            </a:r>
            <a:br>
              <a:rPr lang="en-GB" sz="1800" dirty="0"/>
            </a:br>
            <a:r>
              <a:rPr lang="en-GB" sz="1800" dirty="0"/>
              <a:t>✅ Completing safeguarding and child protection training</a:t>
            </a:r>
            <a:br>
              <a:rPr lang="en-GB" sz="1800" dirty="0"/>
            </a:br>
            <a:r>
              <a:rPr lang="en-GB" sz="1800" dirty="0"/>
              <a:t>✅ Reading and understanding key safeguarding guidance and school procedures</a:t>
            </a:r>
            <a:br>
              <a:rPr lang="en-GB" sz="1800" dirty="0"/>
            </a:br>
            <a:r>
              <a:rPr lang="en-GB" sz="1800" dirty="0"/>
              <a:t>✅ Undertaking the necessary pre-volunteering checks, including obtaining an Enhanced DBS (Disclosure and Barring Service) check where required</a:t>
            </a:r>
            <a:br>
              <a:rPr lang="en-GB" sz="1800" dirty="0"/>
            </a:br>
            <a:r>
              <a:rPr lang="en-GB" sz="1800" dirty="0"/>
              <a:t>✅ Following the school's safeguarding, confidentiality and volunteer expectations</a:t>
            </a:r>
            <a:br>
              <a:rPr lang="en-GB" sz="1800" dirty="0"/>
            </a:br>
            <a:r>
              <a:rPr lang="en-GB" sz="1800" dirty="0"/>
              <a:t>Our staff will guide and support you through this process and provide any training required.</a:t>
            </a:r>
            <a:br>
              <a:rPr lang="en-GB" sz="1800" dirty="0"/>
            </a:br>
            <a:r>
              <a:rPr lang="en-GB" sz="1800" b="1" dirty="0"/>
              <a:t>Why volunteer?</a:t>
            </a:r>
            <a:br>
              <a:rPr lang="en-GB" sz="1800" dirty="0"/>
            </a:br>
            <a:r>
              <a:rPr lang="en-GB" sz="1800" dirty="0"/>
              <a:t>• Help children build confidence and develop a love of learning</a:t>
            </a:r>
            <a:br>
              <a:rPr lang="en-GB" sz="1800" dirty="0"/>
            </a:br>
            <a:r>
              <a:rPr lang="en-GB" sz="1800" dirty="0"/>
              <a:t>• Gain an insight into life at Holly Grove</a:t>
            </a:r>
            <a:br>
              <a:rPr lang="en-GB" sz="1800" dirty="0"/>
            </a:br>
            <a:r>
              <a:rPr lang="en-GB" sz="1800" dirty="0"/>
              <a:t>• Support our wider school community</a:t>
            </a:r>
            <a:br>
              <a:rPr lang="en-GB" sz="1800" dirty="0"/>
            </a:br>
            <a:r>
              <a:rPr lang="en-GB" sz="1800" dirty="0"/>
              <a:t>• Make a positive difference to children's experiences and opportunities</a:t>
            </a:r>
            <a:br>
              <a:rPr lang="en-GB" sz="1800" dirty="0"/>
            </a:br>
            <a:r>
              <a:rPr lang="en-GB" sz="1800" b="1" dirty="0"/>
              <a:t>Every Helping Hand Matters</a:t>
            </a:r>
            <a:br>
              <a:rPr lang="en-GB" sz="1800" dirty="0"/>
            </a:br>
            <a:r>
              <a:rPr lang="en-GB" sz="1800" i="1" dirty="0"/>
              <a:t>"Together, we can provide even more opportunities for our children to learn, thrive and succeed."</a:t>
            </a:r>
            <a:br>
              <a:rPr lang="en-GB" sz="1800" dirty="0"/>
            </a:br>
            <a:r>
              <a:rPr lang="en-GB" sz="1800" b="1" dirty="0"/>
              <a:t>If you would like to volunteer, please speak to your child's class teacher or contact the school office. We'd love to hear from you!</a:t>
            </a:r>
            <a:br>
              <a:rPr lang="en-GB" sz="1800" dirty="0"/>
            </a:br>
            <a:br>
              <a:rPr lang="en-GB" sz="1800" dirty="0"/>
            </a:br>
            <a:br>
              <a:rPr lang="en-GB" sz="3100" dirty="0">
                <a:latin typeface="Comic Sans MS" panose="030F0702030302020204" pitchFamily="66" charset="0"/>
              </a:rPr>
            </a:br>
            <a:br>
              <a:rPr lang="en-GB" sz="3600" dirty="0">
                <a:latin typeface="Comic Sans MS" panose="030F0702030302020204" pitchFamily="66" charset="0"/>
              </a:rPr>
            </a:br>
            <a:endParaRPr lang="en-GB" b="1" u="sng" dirty="0">
              <a:latin typeface="Comic Sans MS" panose="030F0702030302020204" pitchFamily="66" charset="0"/>
            </a:endParaRPr>
          </a:p>
        </p:txBody>
      </p:sp>
      <p:pic>
        <p:nvPicPr>
          <p:cNvPr id="3" name="Picture 2">
            <a:extLst>
              <a:ext uri="{FF2B5EF4-FFF2-40B4-BE49-F238E27FC236}">
                <a16:creationId xmlns:a16="http://schemas.microsoft.com/office/drawing/2014/main" id="{B3F813C1-B58B-82A4-CE6C-8D7656B6B41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89048" y="358219"/>
            <a:ext cx="1343466" cy="1574276"/>
          </a:xfrm>
          <a:prstGeom prst="rect">
            <a:avLst/>
          </a:prstGeom>
          <a:noFill/>
          <a:ln>
            <a:noFill/>
          </a:ln>
        </p:spPr>
      </p:pic>
    </p:spTree>
    <p:extLst>
      <p:ext uri="{BB962C8B-B14F-4D97-AF65-F5344CB8AC3E}">
        <p14:creationId xmlns:p14="http://schemas.microsoft.com/office/powerpoint/2010/main" val="2124841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pattFill prst="pct90">
          <a:fgClr>
            <a:srgbClr val="008000"/>
          </a:fgClr>
          <a:bgClr>
            <a:schemeClr val="bg1"/>
          </a:bgClr>
        </a:patt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1AEC1D-F004-0D3E-4000-1BCE2DB9D50F}"/>
              </a:ext>
            </a:extLst>
          </p:cNvPr>
          <p:cNvSpPr>
            <a:spLocks noGrp="1"/>
          </p:cNvSpPr>
          <p:nvPr>
            <p:ph type="title"/>
          </p:nvPr>
        </p:nvSpPr>
        <p:spPr>
          <a:xfrm>
            <a:off x="949960" y="416560"/>
            <a:ext cx="10515600" cy="5791200"/>
          </a:xfrm>
          <a:solidFill>
            <a:schemeClr val="bg1"/>
          </a:solidFill>
        </p:spPr>
        <p:txBody>
          <a:bodyPr>
            <a:normAutofit/>
          </a:bodyPr>
          <a:lstStyle/>
          <a:p>
            <a:pPr algn="ctr"/>
            <a:br>
              <a:rPr lang="en-GB" dirty="0">
                <a:latin typeface="Comic Sans MS" panose="030F0702030302020204" pitchFamily="66" charset="0"/>
              </a:rPr>
            </a:br>
            <a:r>
              <a:rPr lang="en-GB" dirty="0">
                <a:latin typeface="Comic Sans MS" panose="030F0702030302020204" pitchFamily="66" charset="0"/>
              </a:rPr>
              <a:t>Thank you all for coming.</a:t>
            </a:r>
            <a:br>
              <a:rPr lang="en-GB" dirty="0">
                <a:latin typeface="Comic Sans MS" panose="030F0702030302020204" pitchFamily="66" charset="0"/>
              </a:rPr>
            </a:br>
            <a:br>
              <a:rPr lang="en-GB" dirty="0">
                <a:latin typeface="Comic Sans MS" panose="030F0702030302020204" pitchFamily="66" charset="0"/>
              </a:rPr>
            </a:br>
            <a:r>
              <a:rPr lang="en-GB" dirty="0">
                <a:latin typeface="Comic Sans MS" panose="030F0702030302020204" pitchFamily="66" charset="0"/>
              </a:rPr>
              <a:t>The Key Stage 1 Team</a:t>
            </a:r>
          </a:p>
        </p:txBody>
      </p:sp>
      <p:pic>
        <p:nvPicPr>
          <p:cNvPr id="3" name="Picture 2">
            <a:extLst>
              <a:ext uri="{FF2B5EF4-FFF2-40B4-BE49-F238E27FC236}">
                <a16:creationId xmlns:a16="http://schemas.microsoft.com/office/drawing/2014/main" id="{838A16E2-8F52-AB1C-72CB-A65266CCB29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95727" y="206057"/>
            <a:ext cx="1052395" cy="1233199"/>
          </a:xfrm>
          <a:prstGeom prst="rect">
            <a:avLst/>
          </a:prstGeom>
          <a:noFill/>
          <a:ln>
            <a:noFill/>
          </a:ln>
        </p:spPr>
      </p:pic>
    </p:spTree>
    <p:extLst>
      <p:ext uri="{BB962C8B-B14F-4D97-AF65-F5344CB8AC3E}">
        <p14:creationId xmlns:p14="http://schemas.microsoft.com/office/powerpoint/2010/main" val="7442783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581</Words>
  <Application>Microsoft Office PowerPoint</Application>
  <PresentationFormat>Widescreen</PresentationFormat>
  <Paragraphs>102</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Comic Sans MS</vt:lpstr>
      <vt:lpstr>Office Theme</vt:lpstr>
      <vt:lpstr>   Welcome to Key Stage 1  2026-2027 </vt:lpstr>
      <vt:lpstr>           Aims of the meeting:  - for you to meet the teaching staff in Key Stage 1 and for us to meet you.  - to outline how Key Stage 1 is organised.  - to find out about key assessments your children will complete within the Key Stage.      </vt:lpstr>
      <vt:lpstr> Staff in Key Stage 1:  Mrs Davies   Key Stage 1 Phase Leader Year 1 Teacher  Mrs Mantle-Taylor  Outdoor Learning Lead Year 2  Teacher  Miss Bateman  Year 2 Teacher  Support Staff: Mrs Andrews </vt:lpstr>
      <vt:lpstr> How to communicate with the KS1 Staff  - School Website – Class Pages - Class Dojo – Class Page and KS1 Page - Informal chats at home time - Please make an appointment for more    important issues - Phone school office - Parents meetings  Class Teacher – Phase Leader - Headteacher </vt:lpstr>
      <vt:lpstr>Main differences between Foundation Stage and KS1 - More structured lessons – progression     throughout the year  - Daily phonics, maths and writing sessions  - More whole class learning – short bursts  - A greater focus on children working independently  - Use of “play based” learning to develop curiosity and independence.   - Year 2 the level of independence increases further </vt:lpstr>
      <vt:lpstr>  Children will predominantly be taught by their class teacher in their classroom.  Some subjects will be taught by different teachers – using our expertise, strengths and interests.  Mornings will be focused on Phonics, Reading, Maths and Writing.  Afternoons will be more focused on the Foundation subjects – Geography, History, RE, Science, Music, Art, Design and Technology  </vt:lpstr>
      <vt:lpstr>Example Timetable</vt:lpstr>
      <vt:lpstr>Forest School/Outdoor Learning  Your child will have Forest School/Outdoor Learning every Friday this year.  They will need a pair of wellies and waterproofs each Friday.  Friday will also be our PE day. Children can come to school in their PE kits on a Friday.  Forest School Evening – During the Summer Term, Year 1 and 2 come back to school for some Forest School fun. Year 2 spend the night at school!</vt:lpstr>
      <vt:lpstr>PowerPoint Presentation</vt:lpstr>
      <vt:lpstr>PowerPoint Presentation</vt:lpstr>
      <vt:lpstr>PowerPoint Presentation</vt:lpstr>
      <vt:lpstr>PowerPoint Presentation</vt:lpstr>
      <vt:lpstr>PowerPoint Presentation</vt:lpstr>
      <vt:lpstr>Parents Meetings  Year 1 Phonics Meeting – Early October. Date to be confirmed. 6.00pm - 7.00pm (parents only)  Key Stage 1 Maths Workshops – November. Date to be arranged.  Parent Consultation Meetings – - November 4th  - February 24th  Please do not hesitate to contact us at any time if you have any concerns regarding your child’s learning or progress.    </vt:lpstr>
      <vt:lpstr>Expectations  - Please label all your child’s school clothes.  - Send a water bottle every day  - Appropriate clothes for the weather – sunhat/cap, coat  - Send school Fantastic 50 book back to school every week.  - Wear appropriate school PE kit every FRIDAY – The children will have indoor and outdoor PE on this day so please put PE shorts underneath jogging bottoms.  </vt:lpstr>
      <vt:lpstr>  </vt:lpstr>
      <vt:lpstr> Donations for topic days in school  Throughout the year we will have topic days and  activities to enhance the curriculum eg; - Family Christmas Craft morning - making fruit and vegetable salads linked to Design and Technology   To help cover the costs of materials for these days, we may ask for a small donation. We will let you know at the start of each half term if we are planning any of these  activities and a suggested donation amount. It will be not more than £3.00 per child.  </vt:lpstr>
      <vt:lpstr>Assessments in Key Stage 1  In school assessments:  - Year 1 Spring and Summer Term NFER Maths and Reading Assessments. Used to inform our teaching within school. - Year 2 Assessments for Reading, Writing, Maths and Spelling, Punctuation and Grammar (SPAG).   Statutory Assessments in Key Stage 1 Year 1 Phonic Screening Test –It usually happens around June 8th each year. This is a National Test and results are reported to the Department of Education. We will be holding another Parents Meeting for this later in the term.   </vt:lpstr>
      <vt:lpstr>   Volunteering in school We would love your help with: 📚 Listening to children read and supporting literacy activities 🎨 Assisting with art, craft and creative projects 🧮 Supporting practical classroom activities and learning experiences 🌱 Helping with gardening, outdoor learning and environmental projects 🚌 Accompanying educational visits and school trips 🎭 Supporting performances, celebrations and special events 👩‍⚕️ Sharing your skills, hobbies, experiences or career with our children Interested in volunteering? We warmly welcome volunteers into our school community. To ensure that all children remain safe, all volunteers must complete our safeguarding procedures before working with pupils. This includes: ✅ Completing safeguarding and child protection training ✅ Reading and understanding key safeguarding guidance and school procedures ✅ Undertaking the necessary pre-volunteering checks, including obtaining an Enhanced DBS (Disclosure and Barring Service) check where required ✅ Following the school's safeguarding, confidentiality and volunteer expectations Our staff will guide and support you through this process and provide any training required. Why volunteer? • Help children build confidence and develop a love of learning • Gain an insight into life at Holly Grove • Support our wider school community • Make a positive difference to children's experiences and opportunities Every Helping Hand Matters "Together, we can provide even more opportunities for our children to learn, thrive and succeed." If you would like to volunteer, please speak to your child's class teacher or contact the school office. We'd love to hear from you!    </vt:lpstr>
      <vt:lpstr> Thank you all for coming.  The Key Stage 1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Davies</dc:creator>
  <cp:lastModifiedBy>Lisa Davies</cp:lastModifiedBy>
  <cp:revision>42</cp:revision>
  <dcterms:created xsi:type="dcterms:W3CDTF">2022-09-25T12:03:16Z</dcterms:created>
  <dcterms:modified xsi:type="dcterms:W3CDTF">2026-09-11T15:21:15Z</dcterms:modified>
</cp:coreProperties>
</file>